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78" r:id="rId3"/>
    <p:sldId id="258" r:id="rId4"/>
    <p:sldId id="262" r:id="rId5"/>
    <p:sldId id="264" r:id="rId6"/>
    <p:sldId id="260" r:id="rId7"/>
    <p:sldId id="261" r:id="rId8"/>
    <p:sldId id="277" r:id="rId9"/>
    <p:sldId id="265" r:id="rId10"/>
    <p:sldId id="271" r:id="rId11"/>
    <p:sldId id="272" r:id="rId12"/>
    <p:sldId id="273" r:id="rId13"/>
    <p:sldId id="274" r:id="rId14"/>
    <p:sldId id="276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5170" autoAdjust="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060B22-2F29-4D82-B1C8-34BA086A99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0F05030-2A46-4F3B-8946-7BE7C3127D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D458473-C482-4723-BD95-2332F7531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5BE0-1B14-490D-BAC8-5A2EC4E10138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E3A173-99B8-4A22-82A2-16E30AEFA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F5B61C8-B252-4D66-A349-5882AB9EF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0FF6-F0A6-4105-AE1D-3B38747446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837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819CEF-EA8F-43BB-BE55-E2DC50D5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D90D02B-9CF6-4D47-B5A9-D20FBB4A1F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5F2804-CD8E-481A-BD59-D6E3C3980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5BE0-1B14-490D-BAC8-5A2EC4E10138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FBF5DCD-2542-4D84-8305-D30A2469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BA25CB-9691-4892-8DD8-8DCACBAAD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0FF6-F0A6-4105-AE1D-3B38747446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9173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15A82BA-8690-4809-8C67-4C11939A02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E84DC4F-49CC-4FE5-AA73-57903484DC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EB7EA05-7232-4D65-955E-2E8609446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5BE0-1B14-490D-BAC8-5A2EC4E10138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650ACE-16CE-44EA-B97D-471B47654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885C06-5A26-43C4-943A-4BF96F9D4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0FF6-F0A6-4105-AE1D-3B38747446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069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02A051-F314-465D-8BA0-E068EACC3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68172D-9ED6-42A3-9CA6-8CFE6D1F5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19DA452-DDE6-4880-BE05-F6180312E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5BE0-1B14-490D-BAC8-5A2EC4E10138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79D64B-3BBE-4166-BBA3-C8FCF6243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7FDDE0E-888D-45CD-A9DA-2831159B3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0FF6-F0A6-4105-AE1D-3B38747446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2892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CD4FFC-A0D6-4380-B18C-A3E080CBB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41E3AE7-648E-492E-B4F2-0A62BFD4A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F4E060F-C6E3-48D9-B7E2-6D1B078C9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5BE0-1B14-490D-BAC8-5A2EC4E10138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CB8F89E-BA0D-4947-A23E-BE1D80848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F1C432B-73EA-460C-BF6B-F71961A87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0FF6-F0A6-4105-AE1D-3B38747446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6103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CBD493-2386-48A1-B943-9049ACC83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D23EEF-2D75-4494-B233-43316EBB8E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A1A0B7D-AEE6-462C-9BB6-E9BAEECE03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8128CA5-E748-437D-9190-268ECA644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5BE0-1B14-490D-BAC8-5A2EC4E10138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7F486DF-010F-4ACC-9770-1439654C8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4478C05-CFD3-46AA-B2E4-636DEB59B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0FF6-F0A6-4105-AE1D-3B38747446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548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558723-FDB5-48F3-819B-2C53D3261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13DFF6E-F74B-4C05-A525-E056E2BD6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26B772A-5FEF-4F68-9534-F26FECEBEB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8F59F24-5C11-4A98-8B51-E9F15A4E26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477E56E-D9C5-442A-9994-1622A6421E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3EAFE51-91C1-4108-BB82-7F4C8E846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5BE0-1B14-490D-BAC8-5A2EC4E10138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F8C4EA8-C9C5-4ECB-938D-BE83B26D8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6396AAE-175C-4A78-9CB5-A486D0B96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0FF6-F0A6-4105-AE1D-3B38747446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9822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3BFE70-AF46-4E18-BE30-F5BCD04E9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6BC3EAC-C90D-44C1-A0A0-8908D5CB0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5BE0-1B14-490D-BAC8-5A2EC4E10138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E6FD1DF-CB12-4F70-870F-24A468D59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F4154AB-943B-4A2F-AB2B-B7E49E14F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0FF6-F0A6-4105-AE1D-3B38747446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3615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7323CB7-37EF-411A-B66F-6DEA82067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5BE0-1B14-490D-BAC8-5A2EC4E10138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2224F00-8D82-40B3-986B-4E1F34850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C473E72-5B98-4593-8980-1F7C31082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0FF6-F0A6-4105-AE1D-3B38747446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627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E75AFF-E153-4048-A992-27540E72E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5E7EF8-1C97-4AF1-9A82-108090C07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E39D04-8926-471E-94E9-34AD245E72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4AE1751-EBE8-4806-B846-64685E5A2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5BE0-1B14-490D-BAC8-5A2EC4E10138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364EC97-55A2-44F8-A0ED-26152871F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F09EDA5-2477-424D-BF0F-F5C391B93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0FF6-F0A6-4105-AE1D-3B38747446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824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614E0B-E939-4015-9533-688BE081A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F496D8B-0AD6-41B8-8D97-723116F667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0600945-0E21-4290-A8C5-00E56BBFC4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F917652-81E1-43BD-AF36-33774E257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5BE0-1B14-490D-BAC8-5A2EC4E10138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24BF3B9-2A62-4FA0-8148-F6F849F32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B868936-8A53-483B-A034-466F7423D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0FF6-F0A6-4105-AE1D-3B38747446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2535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80C30DC-D0DD-4FEA-A9FD-E6B260875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1903BAD-97BF-4BD8-9300-C62B3B68C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F585FB8-5754-4F3F-AF89-6D0DED204F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75BE0-1B14-490D-BAC8-5A2EC4E10138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60B47C-41EE-4F8B-A5B6-21732C08EA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676A5B4-CC20-438A-8ADB-571E48F6E6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20FF6-F0A6-4105-AE1D-3B38747446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295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381AD5C5-08D3-8DA4-7FD1-A1809E81F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286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1BE2F55-591C-42A7-8B98-CE9FA86C3C99}"/>
              </a:ext>
            </a:extLst>
          </p:cNvPr>
          <p:cNvSpPr txBox="1"/>
          <p:nvPr/>
        </p:nvSpPr>
        <p:spPr>
          <a:xfrm>
            <a:off x="828675" y="1316329"/>
            <a:ext cx="7920879" cy="4313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ctr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it-IT" sz="2800" b="1" dirty="0">
                <a:solidFill>
                  <a:srgbClr val="C00000"/>
                </a:solidFill>
                <a:cs typeface="Times New Roman" panose="02020603050405020304" pitchFamily="18" charset="0"/>
              </a:rPr>
              <a:t>8a.   L'aiuto di Caritas  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it-IT" i="1" dirty="0">
                <a:cs typeface="Times New Roman" panose="02020603050405020304" pitchFamily="18" charset="0"/>
              </a:rPr>
              <a:t>Modalità e tipi di assistenza: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cs typeface="Times New Roman" panose="02020603050405020304" pitchFamily="18" charset="0"/>
              </a:rPr>
              <a:t>La </a:t>
            </a:r>
            <a:r>
              <a:rPr lang="it-IT" b="1" dirty="0">
                <a:cs typeface="Times New Roman" panose="02020603050405020304" pitchFamily="18" charset="0"/>
              </a:rPr>
              <a:t>maggioranza degli intervistati </a:t>
            </a:r>
            <a:r>
              <a:rPr lang="it-IT" dirty="0">
                <a:cs typeface="Times New Roman" panose="02020603050405020304" pitchFamily="18" charset="0"/>
              </a:rPr>
              <a:t>(65 persone) ha </a:t>
            </a:r>
            <a:r>
              <a:rPr lang="it-IT" b="1" dirty="0">
                <a:cs typeface="Times New Roman" panose="02020603050405020304" pitchFamily="18" charset="0"/>
              </a:rPr>
              <a:t>ricevuto aiuto </a:t>
            </a:r>
            <a:r>
              <a:rPr lang="it-IT" dirty="0">
                <a:cs typeface="Times New Roman" panose="02020603050405020304" pitchFamily="18" charset="0"/>
              </a:rPr>
              <a:t>per risolvere i problemi abitativi </a:t>
            </a:r>
            <a:r>
              <a:rPr lang="it-IT" b="1" dirty="0">
                <a:cs typeface="Times New Roman" panose="02020603050405020304" pitchFamily="18" charset="0"/>
              </a:rPr>
              <a:t>da un servizio Caritas</a:t>
            </a:r>
            <a:r>
              <a:rPr lang="it-IT" dirty="0">
                <a:cs typeface="Times New Roman" panose="02020603050405020304" pitchFamily="18" charset="0"/>
              </a:rPr>
              <a:t>, spesso tramite un centro di ascolto (58 casi).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cs typeface="Times New Roman" panose="02020603050405020304" pitchFamily="18" charset="0"/>
              </a:rPr>
              <a:t>I </a:t>
            </a:r>
            <a:r>
              <a:rPr lang="it-IT" b="1" dirty="0">
                <a:cs typeface="Times New Roman" panose="02020603050405020304" pitchFamily="18" charset="0"/>
              </a:rPr>
              <a:t>due terzi dell'aiuto </a:t>
            </a:r>
            <a:r>
              <a:rPr lang="it-IT" dirty="0">
                <a:cs typeface="Times New Roman" panose="02020603050405020304" pitchFamily="18" charset="0"/>
              </a:rPr>
              <a:t>fornito è di natura </a:t>
            </a:r>
            <a:r>
              <a:rPr lang="it-IT" b="1" dirty="0">
                <a:cs typeface="Times New Roman" panose="02020603050405020304" pitchFamily="18" charset="0"/>
              </a:rPr>
              <a:t>economica</a:t>
            </a:r>
            <a:r>
              <a:rPr lang="it-IT" dirty="0">
                <a:cs typeface="Times New Roman" panose="02020603050405020304" pitchFamily="18" charset="0"/>
              </a:rPr>
              <a:t> (46 su 65), destinato principalmente al pagamento di utenze (28 casi) e rate di affitto (9 casi), o entrambe (8).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cs typeface="Times New Roman" panose="02020603050405020304" pitchFamily="18" charset="0"/>
              </a:rPr>
              <a:t>I centri di ascolto, </a:t>
            </a:r>
            <a:r>
              <a:rPr lang="it-IT" b="1" dirty="0">
                <a:cs typeface="Times New Roman" panose="02020603050405020304" pitchFamily="18" charset="0"/>
              </a:rPr>
              <a:t>in misura limitata, cercano di trovare una casa</a:t>
            </a:r>
            <a:r>
              <a:rPr lang="it-IT" dirty="0">
                <a:cs typeface="Times New Roman" panose="02020603050405020304" pitchFamily="18" charset="0"/>
              </a:rPr>
              <a:t> per le persone bisognose inserendole in progetti specifici.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b="1" dirty="0">
                <a:cs typeface="Times New Roman" panose="02020603050405020304" pitchFamily="18" charset="0"/>
              </a:rPr>
              <a:t>Supportano anche le persone nella richiesta </a:t>
            </a:r>
            <a:r>
              <a:rPr lang="it-IT" dirty="0">
                <a:cs typeface="Times New Roman" panose="02020603050405020304" pitchFamily="18" charset="0"/>
              </a:rPr>
              <a:t>di bonus affitto e nelle domande per la casa popolare.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500355CD-2C04-4D1A-9104-C29E57300D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117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130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DCE3AB-D9AE-4AAE-A9EA-88CA8B897E7B}"/>
              </a:ext>
            </a:extLst>
          </p:cNvPr>
          <p:cNvSpPr txBox="1"/>
          <p:nvPr/>
        </p:nvSpPr>
        <p:spPr>
          <a:xfrm>
            <a:off x="1038225" y="1309894"/>
            <a:ext cx="8105776" cy="4609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ctr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it-IT" sz="2800" b="1" dirty="0">
                <a:solidFill>
                  <a:srgbClr val="C00000"/>
                </a:solidFill>
                <a:cs typeface="Times New Roman" panose="02020603050405020304" pitchFamily="18" charset="0"/>
              </a:rPr>
              <a:t>8b. L'aiuto di Caritas  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it-IT" i="1" dirty="0">
                <a:cs typeface="Times New Roman" panose="02020603050405020304" pitchFamily="18" charset="0"/>
              </a:rPr>
              <a:t>Efficacia e lavoro di rete: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cs typeface="Times New Roman" panose="02020603050405020304" pitchFamily="18" charset="0"/>
              </a:rPr>
              <a:t>Le interviste evidenziano esempi di successo nel lavoro di rete, in cui la </a:t>
            </a:r>
            <a:r>
              <a:rPr lang="it-IT" b="1" dirty="0">
                <a:cs typeface="Times New Roman" panose="02020603050405020304" pitchFamily="18" charset="0"/>
              </a:rPr>
              <a:t>Caritas collabora con i servizi sociali e il Comune </a:t>
            </a:r>
            <a:r>
              <a:rPr lang="it-IT" dirty="0">
                <a:cs typeface="Times New Roman" panose="02020603050405020304" pitchFamily="18" charset="0"/>
              </a:rPr>
              <a:t>per assistere le persone in difficoltà.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cs typeface="Times New Roman" panose="02020603050405020304" pitchFamily="18" charset="0"/>
              </a:rPr>
              <a:t>Un esempio è l'intervento congiunto che ha permesso di stipulare un accordo col Comune per un aiuto nel pagamento degli arretrati di affitto.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cs typeface="Times New Roman" panose="02020603050405020304" pitchFamily="18" charset="0"/>
              </a:rPr>
              <a:t>In un altro caso, un accordo prevede l'aiuto nel pagamento dell'affitto fino a quando l'intervistato non inizierà a ricevere la pensione, in cambio di piccole collaborazioni.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cs typeface="Times New Roman" panose="02020603050405020304" pitchFamily="18" charset="0"/>
              </a:rPr>
              <a:t>In generale, </a:t>
            </a:r>
            <a:r>
              <a:rPr lang="it-IT" b="1" dirty="0">
                <a:cs typeface="Times New Roman" panose="02020603050405020304" pitchFamily="18" charset="0"/>
              </a:rPr>
              <a:t>l'aiuto di Caritas non è esclusivo</a:t>
            </a:r>
            <a:r>
              <a:rPr lang="it-IT" dirty="0">
                <a:cs typeface="Times New Roman" panose="02020603050405020304" pitchFamily="18" charset="0"/>
              </a:rPr>
              <a:t>, poiché spesso le persone che ne beneficiano ricevono assistenza anche dai servizi sociali (43 casi su 61) e/o da familiari e amici (25 casi su 61).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F6097877-25CB-4BF7-B994-CE548D2701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117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172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DCE3AB-D9AE-4AAE-A9EA-88CA8B897E7B}"/>
              </a:ext>
            </a:extLst>
          </p:cNvPr>
          <p:cNvSpPr txBox="1"/>
          <p:nvPr/>
        </p:nvSpPr>
        <p:spPr>
          <a:xfrm>
            <a:off x="628649" y="1309895"/>
            <a:ext cx="10639425" cy="4301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ctr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it-IT" sz="2800" b="1" dirty="0">
                <a:solidFill>
                  <a:srgbClr val="C00000"/>
                </a:solidFill>
                <a:cs typeface="Times New Roman" panose="02020603050405020304" pitchFamily="18" charset="0"/>
              </a:rPr>
              <a:t>9a. La voce degli intervistati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Principali categorie di problemi emersi dalle domande aperte:</a:t>
            </a:r>
            <a:endParaRPr lang="it-IT" sz="1800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economico generico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«gli affitti sono troppo alti».</a:t>
            </a: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sostenibilità dei costi abitativi in riferimento alle capacità economiche dei locatari:  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«Ci sono persone che hanno problemi a trovare lavoro e hanno difficoltà a pagare l'affitto. [..] fondamentale che le persone abbiano un lavoro che garantisca la possibilità di pagare un affitto. […] Chi prende 1.000 euro fa molta fatica. Situazione tiratissima, chi ci governa dovrebbe rivedere le buste paghe oppure contribuire»; “una ragazza giovane di 21 anni dice: ‘lavoro per pagare la casa e le spese; alla fine del mese non ho niente. Non c'è futuro’ ”.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Discriminazioni: 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sia dagli immigrati che si sentono discriminati in quanto non italiani: «c’'è poca fiducia da parte dei proprietari verso gli stranieri», sia viceversa degli italiani nei confronti degli immigrati: 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«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vengono aiutati solo gli stranieri».</a:t>
            </a:r>
            <a:endParaRPr lang="it-IT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endParaRPr lang="it-IT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84009FE-D9DF-4800-B56F-6E24FB82FA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117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257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DCE3AB-D9AE-4AAE-A9EA-88CA8B897E7B}"/>
              </a:ext>
            </a:extLst>
          </p:cNvPr>
          <p:cNvSpPr txBox="1"/>
          <p:nvPr/>
        </p:nvSpPr>
        <p:spPr>
          <a:xfrm>
            <a:off x="484094" y="1506071"/>
            <a:ext cx="11205882" cy="44955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ctr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it-IT" sz="2800" b="1" dirty="0">
                <a:solidFill>
                  <a:srgbClr val="C00000"/>
                </a:solidFill>
                <a:cs typeface="Times New Roman" panose="02020603050405020304" pitchFamily="18" charset="0"/>
              </a:rPr>
              <a:t>9b. La voce degli intervistati</a:t>
            </a: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carenza di case popolari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(8 risposte): «un'accessibilità più facile alle case popolari o a case con affitti calmierati. A fronte di una povertà crescente e alle tante richieste (difficoltà ad arrivare a metà mese) c'è scarsità di questo tipo di case. Bisogna ripartire con un'opera residenziale pubblica importante (livello politico). Il privato non regala e non vuole rischi (garanzie) [...] Nel PNRR non c'è niente di dedicato all’edilizia residenziale popolare. Secondo me è imbarazzante. La prima cosa a cui uno ha diritto è un posto dove stare»;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mancanza di un sostegno assistenziale</a:t>
            </a:r>
            <a:r>
              <a:rPr lang="it-IT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: «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servirebbero degli aiuti, dei bonus» e anche «dovrebbe esserci la quota dello Stato, anche a livello locale non ci dovrebbe essere solo la Caritas, altri enti dovrebbero farsi carico»;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gestione delle politiche urbane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«lasciare le case libere alle famiglie e dedicare agli studenti stabili/campus appositi»; 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«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ci sono tante case vacanze, affitti brevi, ma ci sono pochissime case in affitto»;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necessità di controlli e regolamentazioni: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sia rispetto al comportamento dei locatari, sia degli inquilini: «dovrebbero in primis abbassare i canoni ed inoltre dare in affitto appartamenti a norma, con maggiori controlli», 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«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 problema maggiore consiste nei comportamenti sbagliati che minano la fiducia delle persone. Tutti dovrebbero mantenere bene le case e pagare l'affitto puntualmente».</a:t>
            </a:r>
            <a:endParaRPr lang="it-IT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D79F5C84-C3D4-41AA-ADDA-32B0F3813E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117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957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E57678F-561C-47E2-B2B3-9A7497E31C04}"/>
              </a:ext>
            </a:extLst>
          </p:cNvPr>
          <p:cNvSpPr txBox="1"/>
          <p:nvPr/>
        </p:nvSpPr>
        <p:spPr>
          <a:xfrm>
            <a:off x="552450" y="1754516"/>
            <a:ext cx="10725150" cy="45183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2800" b="1" dirty="0">
                <a:solidFill>
                  <a:srgbClr val="C00000"/>
                </a:solidFill>
                <a:ea typeface="Times New Roman" panose="02020603050405020304" pitchFamily="18" charset="0"/>
              </a:rPr>
              <a:t>10. </a:t>
            </a:r>
            <a:r>
              <a:rPr lang="it-IT" sz="28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</a:rPr>
              <a:t>Proposte per il futuro</a:t>
            </a:r>
            <a:endParaRPr lang="it-IT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dirty="0">
                <a:cs typeface="Times New Roman" panose="02020603050405020304" pitchFamily="18" charset="0"/>
              </a:rPr>
              <a:t>              In conclusione: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cs typeface="Times New Roman" panose="02020603050405020304" pitchFamily="18" charset="0"/>
              </a:rPr>
              <a:t>Gli intervistati chiedono principalmente una riduzione degli affitti e la risoluzione dei problemi strutturali nelle abitazioni.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cs typeface="Times New Roman" panose="02020603050405020304" pitchFamily="18" charset="0"/>
              </a:rPr>
              <a:t>Molti segnalano la necessità di un maggior sostegno assistenziale da parte dello Stato, non solo da parte di enti come Caritas.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cs typeface="Times New Roman" panose="02020603050405020304" pitchFamily="18" charset="0"/>
              </a:rPr>
              <a:t>È stata sollevata la questione delle discriminazioni sia verso gli stranieri sia verso gli italiani (alcuni di loro si sentono penalizzati).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cs typeface="Times New Roman" panose="02020603050405020304" pitchFamily="18" charset="0"/>
              </a:rPr>
              <a:t>La soluzione non è solo politica o economica, ma deve affrontare anche il clima di diffidenza tra proprietari e inquilini, promuovendo la collaborazione e la fiducia reciproche.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it-IT" dirty="0"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endParaRPr lang="it-IT" dirty="0">
              <a:cs typeface="Times New Roman" panose="02020603050405020304" pitchFamily="18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9CFBBDDD-2FDA-46A8-9DC1-F573128DC7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17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017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87FC102E-6776-459E-AB37-09A581888B59}"/>
              </a:ext>
            </a:extLst>
          </p:cNvPr>
          <p:cNvSpPr txBox="1"/>
          <p:nvPr/>
        </p:nvSpPr>
        <p:spPr>
          <a:xfrm>
            <a:off x="2133600" y="2352674"/>
            <a:ext cx="743902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200" b="1" i="0" u="none" strike="noStrike" baseline="0" dirty="0">
                <a:ea typeface="Calibri" panose="020F0502020204030204" pitchFamily="34" charset="0"/>
                <a:cs typeface="Calibri" panose="020F0502020204030204" pitchFamily="34" charset="0"/>
              </a:rPr>
              <a:t>Il disagio abitativo in Lombardia. </a:t>
            </a:r>
            <a:br>
              <a:rPr lang="it-IT" sz="3200" b="1" i="0" u="none" strike="noStrike" baseline="0" dirty="0"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3200" b="1" i="0" u="none" strike="noStrike" baseline="0" dirty="0">
                <a:ea typeface="Calibri" panose="020F0502020204030204" pitchFamily="34" charset="0"/>
                <a:cs typeface="Calibri" panose="020F0502020204030204" pitchFamily="34" charset="0"/>
              </a:rPr>
              <a:t>I risultati dell’indagine presso alcuni centri di ascolto delle Caritas lombarde</a:t>
            </a:r>
            <a:br>
              <a:rPr lang="it-IT" sz="3200" b="1" i="0" u="none" strike="noStrike" baseline="0" dirty="0"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it-IT" sz="3200" b="1" i="0" u="none" strike="noStrike" baseline="0" dirty="0"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800" b="1" dirty="0"/>
              <a:t>Milano, 17 Ottobre 2025</a:t>
            </a:r>
            <a:br>
              <a:rPr lang="it-IT" sz="3200" b="1" dirty="0">
                <a:latin typeface="+mn-lt"/>
              </a:rPr>
            </a:br>
            <a:endParaRPr lang="it-IT" sz="3200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85BEBD7B-3FFE-4E44-B505-4F8B63F44D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117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8E0D110-49F3-4FC6-8EA4-B408A99B2F10}"/>
              </a:ext>
            </a:extLst>
          </p:cNvPr>
          <p:cNvSpPr txBox="1"/>
          <p:nvPr/>
        </p:nvSpPr>
        <p:spPr>
          <a:xfrm>
            <a:off x="1171575" y="1175657"/>
            <a:ext cx="9601199" cy="49870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ctr">
              <a:buAutoNum type="arabicPeriod"/>
            </a:pPr>
            <a:endParaRPr lang="it-IT" sz="2800" b="1" dirty="0">
              <a:solidFill>
                <a:srgbClr val="C00000"/>
              </a:solidFill>
            </a:endParaRPr>
          </a:p>
          <a:p>
            <a:pPr marL="514350" indent="-514350" algn="ctr">
              <a:buAutoNum type="arabicPeriod"/>
            </a:pPr>
            <a:r>
              <a:rPr lang="it-IT" sz="2800" b="1" dirty="0">
                <a:solidFill>
                  <a:srgbClr val="C00000"/>
                </a:solidFill>
              </a:rPr>
              <a:t>Il contesto</a:t>
            </a:r>
          </a:p>
          <a:p>
            <a:pPr marL="514350" indent="-514350" algn="ctr">
              <a:buAutoNum type="arabicPeriod"/>
            </a:pPr>
            <a:endParaRPr lang="it-IT" sz="2800" b="1" dirty="0">
              <a:solidFill>
                <a:srgbClr val="FF0000"/>
              </a:solidFill>
            </a:endParaRPr>
          </a:p>
          <a:p>
            <a:pPr algn="l"/>
            <a:r>
              <a:rPr lang="it-IT" sz="2000" b="1" dirty="0">
                <a:sym typeface="Wingdings" panose="05000000000000000000" pitchFamily="2" charset="2"/>
              </a:rPr>
              <a:t>Caritas Italiana, </a:t>
            </a:r>
            <a:r>
              <a:rPr lang="it-IT" sz="2000" b="1" i="1" dirty="0">
                <a:sym typeface="Wingdings" panose="05000000000000000000" pitchFamily="2" charset="2"/>
              </a:rPr>
              <a:t>Fili d’erba nelle crepe. </a:t>
            </a:r>
            <a:r>
              <a:rPr lang="it-IT" sz="2000" b="1" i="1" u="none" strike="noStrike" baseline="0" dirty="0">
                <a:solidFill>
                  <a:srgbClr val="000000"/>
                </a:solidFill>
                <a:latin typeface="PKYAH Y+ Hurme Geometric Sans 1"/>
              </a:rPr>
              <a:t>Rapporto su povertà ed esclusione sociale in Italia 2024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it-IT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livello nazionale, i bisogni principali sono: povertà economica (79%), problemi lavorativi (46%), </a:t>
            </a:r>
            <a:r>
              <a:rPr lang="it-IT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problemi abitativi (23%), 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familiari (13%) e di salute (13%). Anche in Lombardia reddito (73%), lavoro (37%) e </a:t>
            </a:r>
            <a:r>
              <a:rPr lang="it-IT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casa (21%) 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sono i bisogni principali, seguiti però da problemi legati alla condizione di immigrati (12%).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Sia in Italia (50,3%) che in Lombardia (51,2%) </a:t>
            </a:r>
            <a:r>
              <a:rPr lang="it-IT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prevalgono persone che hanno case in </a:t>
            </a:r>
            <a:r>
              <a:rPr lang="it-IT" sz="1800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affitto da privati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Il dato scorporato in base alla cittadinanza rivela che questo tipo di situazione è più frequente tra le persone immigrate che non tra gli italiani (57,6% versus 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42,6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%).</a:t>
            </a:r>
            <a:endParaRPr lang="it-IT" sz="1800" b="0" i="1" u="none" strike="noStrike" baseline="0" dirty="0">
              <a:solidFill>
                <a:srgbClr val="000000"/>
              </a:solidFill>
              <a:latin typeface="WTQQBK+Lato-Medium"/>
            </a:endParaRPr>
          </a:p>
          <a:p>
            <a:endParaRPr lang="it-IT" sz="2000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0DAF765-FB8C-4400-A0AE-DF0566BEA2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117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021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E37CDC7F-3083-4F72-AB04-B57002C0BAB5}"/>
              </a:ext>
            </a:extLst>
          </p:cNvPr>
          <p:cNvSpPr txBox="1"/>
          <p:nvPr/>
        </p:nvSpPr>
        <p:spPr>
          <a:xfrm>
            <a:off x="933449" y="1399321"/>
            <a:ext cx="10325101" cy="2353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2400" b="1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2. Il disagio abitativo in Lombardia</a:t>
            </a:r>
            <a:endParaRPr lang="it-IT" sz="2400" b="1" dirty="0">
              <a:solidFill>
                <a:srgbClr val="C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2400" b="1" dirty="0">
                <a:ea typeface="Calibri" panose="020F0502020204030204" pitchFamily="34" charset="0"/>
                <a:cs typeface="Arial" panose="020B0604020202020204" pitchFamily="34" charset="0"/>
              </a:rPr>
              <a:t>N° interviste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it-IT" sz="22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it-IT" sz="22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it-IT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E4D4C2CF-65A3-4D93-895D-6854B1178645}"/>
              </a:ext>
            </a:extLst>
          </p:cNvPr>
          <p:cNvGraphicFramePr>
            <a:graphicFrameLocks noGrp="1"/>
          </p:cNvGraphicFramePr>
          <p:nvPr/>
        </p:nvGraphicFramePr>
        <p:xfrm>
          <a:off x="2543175" y="2409825"/>
          <a:ext cx="7115175" cy="3649926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3270362">
                  <a:extLst>
                    <a:ext uri="{9D8B030D-6E8A-4147-A177-3AD203B41FA5}">
                      <a16:colId xmlns:a16="http://schemas.microsoft.com/office/drawing/2014/main" val="1215712761"/>
                    </a:ext>
                  </a:extLst>
                </a:gridCol>
                <a:gridCol w="694336">
                  <a:extLst>
                    <a:ext uri="{9D8B030D-6E8A-4147-A177-3AD203B41FA5}">
                      <a16:colId xmlns:a16="http://schemas.microsoft.com/office/drawing/2014/main" val="4191144940"/>
                    </a:ext>
                  </a:extLst>
                </a:gridCol>
                <a:gridCol w="3150477">
                  <a:extLst>
                    <a:ext uri="{9D8B030D-6E8A-4147-A177-3AD203B41FA5}">
                      <a16:colId xmlns:a16="http://schemas.microsoft.com/office/drawing/2014/main" val="4015637471"/>
                    </a:ext>
                  </a:extLst>
                </a:gridCol>
              </a:tblGrid>
              <a:tr h="2942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Diocesi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v.a.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24973084"/>
                  </a:ext>
                </a:extLst>
              </a:tr>
              <a:tr h="30506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 dirty="0">
                          <a:effectLst/>
                        </a:rPr>
                        <a:t>Bergamo</a:t>
                      </a:r>
                      <a:endParaRPr lang="it-IT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>
                          <a:effectLst/>
                        </a:rPr>
                        <a:t>10</a:t>
                      </a:r>
                      <a:endParaRPr lang="it-IT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>
                          <a:effectLst/>
                        </a:rPr>
                        <a:t>10,3%</a:t>
                      </a:r>
                      <a:endParaRPr lang="it-IT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1509702"/>
                  </a:ext>
                </a:extLst>
              </a:tr>
              <a:tr h="30506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 dirty="0">
                          <a:effectLst/>
                        </a:rPr>
                        <a:t>Brescia</a:t>
                      </a:r>
                      <a:endParaRPr lang="it-IT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 dirty="0">
                          <a:effectLst/>
                        </a:rPr>
                        <a:t>11</a:t>
                      </a:r>
                      <a:endParaRPr lang="it-IT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>
                          <a:effectLst/>
                        </a:rPr>
                        <a:t>11,3%</a:t>
                      </a:r>
                      <a:endParaRPr lang="it-IT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698705"/>
                  </a:ext>
                </a:extLst>
              </a:tr>
              <a:tr h="30506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 dirty="0">
                          <a:effectLst/>
                        </a:rPr>
                        <a:t>Como</a:t>
                      </a:r>
                      <a:endParaRPr lang="it-IT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>
                          <a:effectLst/>
                        </a:rPr>
                        <a:t>10</a:t>
                      </a:r>
                      <a:endParaRPr lang="it-IT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 dirty="0">
                          <a:effectLst/>
                        </a:rPr>
                        <a:t>10,3%</a:t>
                      </a:r>
                      <a:endParaRPr lang="it-IT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4233605"/>
                  </a:ext>
                </a:extLst>
              </a:tr>
              <a:tr h="30506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>
                          <a:effectLst/>
                        </a:rPr>
                        <a:t>Crema</a:t>
                      </a:r>
                      <a:endParaRPr lang="it-IT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>
                          <a:effectLst/>
                        </a:rPr>
                        <a:t>8</a:t>
                      </a:r>
                      <a:endParaRPr lang="it-IT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 dirty="0">
                          <a:effectLst/>
                        </a:rPr>
                        <a:t>8,2%</a:t>
                      </a:r>
                      <a:endParaRPr lang="it-IT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0977496"/>
                  </a:ext>
                </a:extLst>
              </a:tr>
              <a:tr h="30506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>
                          <a:effectLst/>
                        </a:rPr>
                        <a:t>Cremona</a:t>
                      </a:r>
                      <a:endParaRPr lang="it-IT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>
                          <a:effectLst/>
                        </a:rPr>
                        <a:t>9</a:t>
                      </a:r>
                      <a:endParaRPr lang="it-IT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 dirty="0">
                          <a:effectLst/>
                        </a:rPr>
                        <a:t>9,3%</a:t>
                      </a:r>
                      <a:endParaRPr lang="it-IT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8864069"/>
                  </a:ext>
                </a:extLst>
              </a:tr>
              <a:tr h="30506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>
                          <a:effectLst/>
                        </a:rPr>
                        <a:t>Lodi</a:t>
                      </a:r>
                      <a:endParaRPr lang="it-IT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>
                          <a:effectLst/>
                        </a:rPr>
                        <a:t>9</a:t>
                      </a:r>
                      <a:endParaRPr lang="it-IT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 dirty="0">
                          <a:effectLst/>
                        </a:rPr>
                        <a:t>9,3%</a:t>
                      </a:r>
                      <a:endParaRPr lang="it-IT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3887004"/>
                  </a:ext>
                </a:extLst>
              </a:tr>
              <a:tr h="30506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>
                          <a:effectLst/>
                        </a:rPr>
                        <a:t>Mantova</a:t>
                      </a:r>
                      <a:endParaRPr lang="it-IT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>
                          <a:effectLst/>
                        </a:rPr>
                        <a:t>9</a:t>
                      </a:r>
                      <a:endParaRPr lang="it-IT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 dirty="0">
                          <a:effectLst/>
                        </a:rPr>
                        <a:t>9,3%</a:t>
                      </a:r>
                      <a:endParaRPr lang="it-IT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2222154"/>
                  </a:ext>
                </a:extLst>
              </a:tr>
              <a:tr h="30506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 dirty="0">
                          <a:effectLst/>
                        </a:rPr>
                        <a:t>Milano</a:t>
                      </a:r>
                      <a:endParaRPr lang="it-IT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 dirty="0">
                          <a:effectLst/>
                        </a:rPr>
                        <a:t>15</a:t>
                      </a:r>
                      <a:endParaRPr lang="it-IT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 dirty="0">
                          <a:effectLst/>
                        </a:rPr>
                        <a:t>15,5%</a:t>
                      </a:r>
                      <a:endParaRPr lang="it-IT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8986860"/>
                  </a:ext>
                </a:extLst>
              </a:tr>
              <a:tr h="30506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>
                          <a:effectLst/>
                        </a:rPr>
                        <a:t>Pavia</a:t>
                      </a:r>
                      <a:endParaRPr lang="it-IT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>
                          <a:effectLst/>
                        </a:rPr>
                        <a:t>7</a:t>
                      </a:r>
                      <a:endParaRPr lang="it-IT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 dirty="0">
                          <a:effectLst/>
                        </a:rPr>
                        <a:t>7,2%</a:t>
                      </a:r>
                      <a:endParaRPr lang="it-IT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73474496"/>
                  </a:ext>
                </a:extLst>
              </a:tr>
              <a:tr h="30506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>
                          <a:effectLst/>
                        </a:rPr>
                        <a:t>Vigevano</a:t>
                      </a:r>
                      <a:endParaRPr lang="it-IT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>
                          <a:effectLst/>
                        </a:rPr>
                        <a:t>9</a:t>
                      </a:r>
                      <a:endParaRPr lang="it-IT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0" dirty="0">
                          <a:effectLst/>
                        </a:rPr>
                        <a:t>9,3%</a:t>
                      </a:r>
                      <a:endParaRPr lang="it-IT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7668145"/>
                  </a:ext>
                </a:extLst>
              </a:tr>
              <a:tr h="30506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>
                          <a:effectLst/>
                        </a:rPr>
                        <a:t>Tot</a:t>
                      </a:r>
                      <a:endParaRPr lang="it-IT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>
                          <a:effectLst/>
                        </a:rPr>
                        <a:t>97</a:t>
                      </a:r>
                      <a:endParaRPr lang="it-IT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100,0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8304036"/>
                  </a:ext>
                </a:extLst>
              </a:tr>
            </a:tbl>
          </a:graphicData>
        </a:graphic>
      </p:graphicFrame>
      <p:pic>
        <p:nvPicPr>
          <p:cNvPr id="8" name="Immagine 7">
            <a:extLst>
              <a:ext uri="{FF2B5EF4-FFF2-40B4-BE49-F238E27FC236}">
                <a16:creationId xmlns:a16="http://schemas.microsoft.com/office/drawing/2014/main" id="{0EB2AE26-B725-46B2-BDA4-D09598A06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8954"/>
            <a:ext cx="12192001" cy="117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700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94432E56-1C3B-4106-9E01-7A2608AD99EA}"/>
              </a:ext>
            </a:extLst>
          </p:cNvPr>
          <p:cNvSpPr txBox="1"/>
          <p:nvPr/>
        </p:nvSpPr>
        <p:spPr>
          <a:xfrm>
            <a:off x="781051" y="1126067"/>
            <a:ext cx="9726084" cy="5601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Caratteristiche delle persone intervistate</a:t>
            </a:r>
            <a:endParaRPr lang="it-IT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maggioranza degli intervistati sono </a:t>
            </a:r>
            <a:r>
              <a:rPr lang="it-IT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donne</a:t>
            </a: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(65 su 97)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Il gruppo prevalente ha </a:t>
            </a:r>
            <a:r>
              <a:rPr lang="it-IT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un’età</a:t>
            </a: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compresa tra i 35 e i 54 anni.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Più di un terzo </a:t>
            </a:r>
            <a:r>
              <a:rPr lang="it-IT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vive con coniuge/partner e figli </a:t>
            </a: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(37), mentre 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25</a:t>
            </a: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vivono solo coi figli  senza un partner, 20 da solo, 10 col partner, 5 parenti/amici.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Riguardo alla </a:t>
            </a:r>
            <a:r>
              <a:rPr lang="it-IT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cittadinanza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di appartenenza, 41 persone sono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italiane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e 40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straniere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16 intervistati sono cittadini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italiani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 origini straniere 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(un sesto del totale). </a:t>
            </a: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Meno della metà degli intervistati (46) ha </a:t>
            </a:r>
            <a:r>
              <a:rPr lang="it-IT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un'occupazione</a:t>
            </a: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e di questi, una parte significativa è 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sotto-occupata» (14). Si tratta di lavori poveri (precari, mal retribuit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i, poco qualificati</a:t>
            </a: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L’altra metà (51) è composta da disoccupati (23), pensionati (10) e casalinghe (9). Un terzo degli intervistati ha un familiare del proprio nucleo che lavora (37).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Circa due terzi (62) percepiscono 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misure di sostegno al reddito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assegno unico per 46 persone, 8 assegno di inclusione, 7 entrambi, 1 Supporto Formazione e Lavoro (SFL).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Quanto 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alle condizioni fisiche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quasi la metà delle persone intervistate (44) convive con seri </a:t>
            </a:r>
            <a:r>
              <a:rPr lang="it-IT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problemi di salute 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personali o dei componenti del proprio nucleo familiare, che richiedono assistenza.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880D3380-14C7-418C-B206-EE78E43CBA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117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840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88827DA9-AE2F-4C2A-B0C2-ACA1E4582E49}"/>
              </a:ext>
            </a:extLst>
          </p:cNvPr>
          <p:cNvSpPr txBox="1"/>
          <p:nvPr/>
        </p:nvSpPr>
        <p:spPr>
          <a:xfrm>
            <a:off x="895351" y="1478209"/>
            <a:ext cx="9554394" cy="39015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28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it-IT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ricerca e la condizione delle case in affitto</a:t>
            </a:r>
            <a:endParaRPr lang="it-IT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it-IT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Tre quarti degli intervistati hanno dovuto lasciare la loro precedente abitazione per problemi come </a:t>
            </a:r>
            <a:r>
              <a:rPr lang="it-IT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l'affitto troppo alto </a:t>
            </a:r>
            <a:r>
              <a:rPr lang="it-IT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 la </a:t>
            </a:r>
            <a:r>
              <a:rPr lang="it-IT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scadenza del contratto</a:t>
            </a:r>
            <a:r>
              <a:rPr lang="it-IT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 maggior parte delle persone (66) ha avuto </a:t>
            </a:r>
            <a:r>
              <a:rPr lang="it-IT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difficoltà a trovare un'abitazione </a:t>
            </a:r>
            <a:r>
              <a:rPr lang="it-IT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 causa dei prezzi elevati e, anche, della diffidenza o della discriminazione da parte dei proprietari (verso immigrati o famiglie con bambini o, in un caso, provenienti dal Sud).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effectLst/>
                <a:ea typeface="Times New Roman" panose="02020603050405020304" pitchFamily="18" charset="0"/>
              </a:rPr>
              <a:t>Più della metà degli intervistati vive in un </a:t>
            </a:r>
            <a:r>
              <a:rPr lang="it-IT" b="1" dirty="0">
                <a:effectLst/>
                <a:ea typeface="Times New Roman" panose="02020603050405020304" pitchFamily="18" charset="0"/>
              </a:rPr>
              <a:t>bilocale (43) o trilocale (40</a:t>
            </a:r>
            <a:r>
              <a:rPr lang="it-IT" dirty="0">
                <a:effectLst/>
                <a:ea typeface="Times New Roman" panose="02020603050405020304" pitchFamily="18" charset="0"/>
              </a:rPr>
              <a:t>). Circa un terzo (38 persone) segnala </a:t>
            </a:r>
            <a:r>
              <a:rPr lang="it-IT" b="1" dirty="0">
                <a:effectLst/>
                <a:ea typeface="Times New Roman" panose="02020603050405020304" pitchFamily="18" charset="0"/>
              </a:rPr>
              <a:t>problemi strutturali o di sicurezza</a:t>
            </a:r>
            <a:r>
              <a:rPr lang="it-IT" dirty="0">
                <a:effectLst/>
                <a:ea typeface="Times New Roman" panose="02020603050405020304" pitchFamily="18" charset="0"/>
              </a:rPr>
              <a:t>, tra cui muffa, 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infissi vecchi, impianti elettrici e caldaie non a norma o malfunzionanti, infestazione di insetti.</a:t>
            </a:r>
            <a:endParaRPr lang="it-IT" dirty="0"/>
          </a:p>
          <a:p>
            <a:pPr lvl="1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endParaRPr lang="it-IT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9DB8B6B6-39BA-4BCF-A313-C1B2C99F86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117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957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38221132-24A4-45F9-9ABE-027933136BE5}"/>
              </a:ext>
            </a:extLst>
          </p:cNvPr>
          <p:cNvSpPr txBox="1"/>
          <p:nvPr/>
        </p:nvSpPr>
        <p:spPr>
          <a:xfrm>
            <a:off x="1247775" y="1839044"/>
            <a:ext cx="7895167" cy="41524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2800" b="1" dirty="0">
                <a:solidFill>
                  <a:srgbClr val="C00000"/>
                </a:solidFill>
                <a:ea typeface="Times New Roman" panose="02020603050405020304" pitchFamily="18" charset="0"/>
              </a:rPr>
              <a:t>5. </a:t>
            </a:r>
            <a:r>
              <a:rPr lang="it-IT" sz="28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</a:rPr>
              <a:t>Contratti, costi e difficoltà economiche</a:t>
            </a:r>
            <a:endParaRPr lang="it-IT" sz="2800" dirty="0">
              <a:solidFill>
                <a:srgbClr val="C00000"/>
              </a:solidFill>
              <a:effectLst/>
              <a:ea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Più della metà degli intervistati ha un </a:t>
            </a:r>
            <a:r>
              <a:rPr lang="it-IT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contratto a canone libero (53)</a:t>
            </a:r>
            <a:r>
              <a:rPr lang="it-IT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b="1" i="0" u="none" strike="noStrike" baseline="0" dirty="0">
                <a:latin typeface="Garamond3LTStd"/>
              </a:rPr>
              <a:t>8</a:t>
            </a:r>
            <a:r>
              <a:rPr lang="it-IT" sz="1800" b="0" i="0" u="none" strike="noStrike" baseline="0" dirty="0">
                <a:latin typeface="Garamond3LTStd"/>
              </a:rPr>
              <a:t> hanno un contratto a canone concordato e </a:t>
            </a:r>
            <a:r>
              <a:rPr lang="it-IT" sz="1800" b="1" i="0" u="none" strike="noStrike" baseline="0" dirty="0">
                <a:latin typeface="Garamond3LTStd"/>
              </a:rPr>
              <a:t>6</a:t>
            </a:r>
            <a:r>
              <a:rPr lang="it-IT" sz="1800" b="0" i="0" u="none" strike="noStrike" baseline="0" dirty="0">
                <a:latin typeface="Garamond3LTStd"/>
              </a:rPr>
              <a:t> non hanno un contratto; ci sono però </a:t>
            </a:r>
            <a:r>
              <a:rPr lang="it-IT" sz="1800" b="1" i="0" u="none" strike="noStrike" baseline="0" dirty="0">
                <a:latin typeface="Garamond3LTStd"/>
              </a:rPr>
              <a:t>un terzo di persone </a:t>
            </a:r>
            <a:r>
              <a:rPr lang="it-IT" sz="1800" b="0" i="0" u="none" strike="noStrike" baseline="0" dirty="0">
                <a:latin typeface="Garamond3LTStd"/>
              </a:rPr>
              <a:t>che rispondono </a:t>
            </a:r>
            <a:r>
              <a:rPr lang="it-IT" sz="1800" b="1" i="0" u="none" strike="noStrike" baseline="0" dirty="0">
                <a:latin typeface="Garamond3LTStd"/>
              </a:rPr>
              <a:t>genericamente “altro” senza specificare.</a:t>
            </a:r>
            <a:endParaRPr lang="it-IT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it-IT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77 intervistati hanno dichiarato di aver avuto </a:t>
            </a:r>
            <a:r>
              <a:rPr lang="it-IT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difficoltà nel pagare l'affitto</a:t>
            </a:r>
            <a:r>
              <a:rPr lang="it-IT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mentre </a:t>
            </a:r>
            <a:r>
              <a:rPr lang="it-IT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83</a:t>
            </a:r>
            <a:r>
              <a:rPr lang="it-IT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hanno avuto problemi nel pagare le bollette e le utenze</a:t>
            </a:r>
            <a:r>
              <a:rPr lang="it-IT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it-IT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 caso di </a:t>
            </a:r>
            <a:r>
              <a:rPr lang="it-IT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difficoltà economiche </a:t>
            </a:r>
            <a:r>
              <a:rPr lang="it-IT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 in generale, il </a:t>
            </a:r>
            <a:r>
              <a:rPr lang="it-IT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maggior aiuto </a:t>
            </a:r>
            <a:r>
              <a:rPr lang="it-IT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arriva dai servizi Caritas (61 persone).</a:t>
            </a:r>
          </a:p>
          <a:p>
            <a:pPr marL="2857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it-IT" b="1" dirty="0">
                <a:effectLst/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Il 42% delle persone spende più del 40% del proprio reddito mensile per l'affitto</a:t>
            </a:r>
            <a:r>
              <a:rPr lang="it-IT" dirty="0">
                <a:effectLst/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, una percentuale molto superiore alla soglia del 30%, fissata  convenzionalmente.</a:t>
            </a:r>
            <a:endParaRPr lang="it-IT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it-IT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DDDEAE47-71AD-4FDA-AA65-2974BD891F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117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055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AD609192-80C3-4AEC-820E-161AAE6141B9}"/>
              </a:ext>
            </a:extLst>
          </p:cNvPr>
          <p:cNvSpPr txBox="1"/>
          <p:nvPr/>
        </p:nvSpPr>
        <p:spPr>
          <a:xfrm>
            <a:off x="1009649" y="1514475"/>
            <a:ext cx="10487025" cy="4077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Rapporto coi proprietari dell’immobile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As</a:t>
            </a:r>
            <a:r>
              <a:rPr lang="it-IT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petti problematici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nonostante i due terzi degli intervistati abbiano dichiarato di non aver avuto problemi con il proprietario per la manutenzione, tuttavia bisogna sottolineare che ce n’è </a:t>
            </a:r>
            <a:r>
              <a:rPr lang="it-IT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 terzo che si trova a dover affrontare proprietari poco disponibili o addirittura inesistenti quando si tratta di manutenzione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In diversi casi, sono stati costretti a risolvere da soli i guasti o a sostenere spese di tasca propria. Si segnala anche la presenza di proprietari che aumentano gli affitti senza rispettare gli accordi o che cambiano idea frequentemente. </a:t>
            </a:r>
            <a:r>
              <a:rPr lang="it-IT" dirty="0">
                <a:latin typeface="Franklin Gothic Book" panose="020B0503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it-IT" sz="1800" dirty="0"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it-IT" dirty="0">
                <a:latin typeface="Franklin Gothic Book" panose="020B0503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controversie legali </a:t>
            </a:r>
            <a:r>
              <a:rPr lang="it-IT" sz="1800" dirty="0"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 mancano, ma sono in numero contenuto.</a:t>
            </a:r>
            <a:endParaRPr lang="it-IT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Aspetti positivi: 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Alcuni proprietari sono più disponibili e si interessano alle famiglie, anche intervenendo prontamente o aiutando con spese di manutenzione nell’ordinario (diverso è lo straordinario).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Vanno, infine, segnalati anche esempi molto positivi: proprietari comprensivi, disponibili e pronti a intervenire quando necessario, che mantengono un rapporto di fiducia e rispetto con gli inquilini. </a:t>
            </a:r>
            <a:endParaRPr lang="it-IT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4CC57E98-2C25-44EB-B79F-B0CD8AEC2F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050"/>
            <a:ext cx="12192000" cy="117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04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FA19CBC6-D837-4659-9C16-9178111925C6}"/>
              </a:ext>
            </a:extLst>
          </p:cNvPr>
          <p:cNvSpPr txBox="1"/>
          <p:nvPr/>
        </p:nvSpPr>
        <p:spPr>
          <a:xfrm>
            <a:off x="876300" y="1292772"/>
            <a:ext cx="8267700" cy="4506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2800" b="1" dirty="0">
                <a:solidFill>
                  <a:srgbClr val="C00000"/>
                </a:solidFill>
                <a:ea typeface="Times New Roman" panose="02020603050405020304" pitchFamily="18" charset="0"/>
              </a:rPr>
              <a:t>7. </a:t>
            </a:r>
            <a:r>
              <a:rPr lang="it-IT" sz="28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</a:rPr>
              <a:t>Problemi con la casa popolare</a:t>
            </a:r>
            <a:endParaRPr lang="it-IT" sz="2800" dirty="0">
              <a:solidFill>
                <a:srgbClr val="C00000"/>
              </a:solidFill>
              <a:effectLst/>
              <a:ea typeface="Calibri" panose="020F0502020204030204" pitchFamily="34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Circa la metà degli intervistati ha fatto </a:t>
            </a:r>
            <a:r>
              <a:rPr lang="it-IT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domanda per una casa popolare </a:t>
            </a:r>
            <a:r>
              <a:rPr lang="it-IT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(47), ma sono rari i casi in cui la richiesta è andata a buon fine.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ea typeface="Times New Roman" panose="02020603050405020304" pitchFamily="18" charset="0"/>
                <a:cs typeface="Times New Roman" panose="02020603050405020304" pitchFamily="18" charset="0"/>
              </a:rPr>
              <a:t>Le interviste mettono in evidenza che il </a:t>
            </a:r>
            <a:r>
              <a:rPr lang="it-IT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percorso per ottenere una casa popolare è spesso complicato e pieno di ostacoli</a:t>
            </a:r>
            <a:r>
              <a:rPr lang="it-IT" dirty="0">
                <a:ea typeface="Times New Roman" panose="02020603050405020304" pitchFamily="18" charset="0"/>
                <a:cs typeface="Times New Roman" panose="02020603050405020304" pitchFamily="18" charset="0"/>
              </a:rPr>
              <a:t>, anche quando le persone avrebbero tutti i requisiti di necessità reale per accedervi.</a:t>
            </a:r>
            <a:endParaRPr lang="it-IT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 criteri di assegnazione sono così rigidi che alcune persone sono considerate "troppo ricche" per le case popolari ma rimangono "troppo povere" per l'affitto privato.</a:t>
            </a:r>
            <a:endParaRPr lang="it-IT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it-IT" dirty="0">
                <a:ea typeface="Times New Roman" panose="02020603050405020304" pitchFamily="18" charset="0"/>
                <a:cs typeface="Times New Roman" panose="02020603050405020304" pitchFamily="18" charset="0"/>
              </a:rPr>
              <a:t>Infine, a volte l</a:t>
            </a:r>
            <a:r>
              <a:rPr lang="it-IT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 persone rifiutano le assegnazioni perché le case offerte </a:t>
            </a:r>
            <a:r>
              <a:rPr lang="it-IT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non soddisfano le loro esigenze </a:t>
            </a:r>
            <a:r>
              <a:rPr lang="it-IT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(es. troppo piccole, lontane da scuola/lavoro, richiedono eccessive ristrutturazione a spese proprie, con barriere architettoniche, ) o per timore di vivere in quartieri problematici.</a:t>
            </a:r>
            <a:endParaRPr lang="it-IT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C986D0BC-1E4A-4838-83B2-48BF61B411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117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1063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1508</TotalTime>
  <Words>1833</Words>
  <Application>Microsoft Office PowerPoint</Application>
  <PresentationFormat>Widescreen</PresentationFormat>
  <Paragraphs>104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Franklin Gothic Book</vt:lpstr>
      <vt:lpstr>Garamond3LTStd</vt:lpstr>
      <vt:lpstr>PKYAH Y+ Hurme Geometric Sans 1</vt:lpstr>
      <vt:lpstr>Wingdings</vt:lpstr>
      <vt:lpstr>WTQQBK+Lato-Medium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Meri Salati</dc:creator>
  <cp:lastModifiedBy>Meri Salati</cp:lastModifiedBy>
  <cp:revision>83</cp:revision>
  <dcterms:created xsi:type="dcterms:W3CDTF">2025-09-19T09:05:15Z</dcterms:created>
  <dcterms:modified xsi:type="dcterms:W3CDTF">2025-10-17T10:45:58Z</dcterms:modified>
</cp:coreProperties>
</file>