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29LT Riwaya Informal" charset="1" panose="00000500000000000000"/>
      <p:regular r:id="rId16"/>
    </p:embeddedFont>
    <p:embeddedFont>
      <p:font typeface="Roboto Bold" charset="1" panose="02000000000000000000"/>
      <p:regular r:id="rId17"/>
    </p:embeddedFont>
    <p:embeddedFont>
      <p:font typeface="Roboto" charset="1" panose="0200000000000000000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10.png" Type="http://schemas.openxmlformats.org/officeDocument/2006/relationships/image"/><Relationship Id="rId6" Target="../media/image11.png" Type="http://schemas.openxmlformats.org/officeDocument/2006/relationships/image"/><Relationship Id="rId7" Target="../media/image12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Relationship Id="rId7" Target="../media/image15.png" Type="http://schemas.openxmlformats.org/officeDocument/2006/relationships/image"/><Relationship Id="rId8" Target="../media/image16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svg" Type="http://schemas.openxmlformats.org/officeDocument/2006/relationships/image"/><Relationship Id="rId2" Target="../media/image1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17.png" Type="http://schemas.openxmlformats.org/officeDocument/2006/relationships/image"/><Relationship Id="rId8" Target="../media/image18.svg" Type="http://schemas.openxmlformats.org/officeDocument/2006/relationships/image"/><Relationship Id="rId9" Target="../media/image1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svg" Type="http://schemas.openxmlformats.org/officeDocument/2006/relationships/image"/><Relationship Id="rId2" Target="../media/image1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21.png" Type="http://schemas.openxmlformats.org/officeDocument/2006/relationships/image"/><Relationship Id="rId6" Target="../media/image22.svg" Type="http://schemas.openxmlformats.org/officeDocument/2006/relationships/image"/><Relationship Id="rId7" Target="../media/image23.png" Type="http://schemas.openxmlformats.org/officeDocument/2006/relationships/image"/><Relationship Id="rId8" Target="../media/image24.svg" Type="http://schemas.openxmlformats.org/officeDocument/2006/relationships/image"/><Relationship Id="rId9" Target="../media/image2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27.png" Type="http://schemas.openxmlformats.org/officeDocument/2006/relationships/image"/><Relationship Id="rId7" Target="../media/image28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2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30.png" Type="http://schemas.openxmlformats.org/officeDocument/2006/relationships/image"/><Relationship Id="rId6" Target="../media/image31.svg" Type="http://schemas.openxmlformats.org/officeDocument/2006/relationships/image"/><Relationship Id="rId7" Target="../media/image32.png" Type="http://schemas.openxmlformats.org/officeDocument/2006/relationships/image"/><Relationship Id="rId8" Target="../media/image33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2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700094" y="7387220"/>
            <a:ext cx="6443957" cy="2899780"/>
          </a:xfrm>
          <a:custGeom>
            <a:avLst/>
            <a:gdLst/>
            <a:ahLst/>
            <a:cxnLst/>
            <a:rect r="r" b="b" t="t" l="l"/>
            <a:pathLst>
              <a:path h="2899780" w="6443957">
                <a:moveTo>
                  <a:pt x="0" y="0"/>
                </a:moveTo>
                <a:lnTo>
                  <a:pt x="6443956" y="0"/>
                </a:lnTo>
                <a:lnTo>
                  <a:pt x="6443956" y="2899780"/>
                </a:lnTo>
                <a:lnTo>
                  <a:pt x="0" y="2899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286456" y="804647"/>
            <a:ext cx="13715089" cy="9482353"/>
          </a:xfrm>
          <a:custGeom>
            <a:avLst/>
            <a:gdLst/>
            <a:ahLst/>
            <a:cxnLst/>
            <a:rect r="r" b="b" t="t" l="l"/>
            <a:pathLst>
              <a:path h="9482353" w="13715089">
                <a:moveTo>
                  <a:pt x="0" y="0"/>
                </a:moveTo>
                <a:lnTo>
                  <a:pt x="13715088" y="0"/>
                </a:lnTo>
                <a:lnTo>
                  <a:pt x="13715088" y="9482353"/>
                </a:lnTo>
                <a:lnTo>
                  <a:pt x="0" y="94823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 l="0" t="0" r="0" b="-24569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-2143788">
            <a:off x="16384198" y="7012270"/>
            <a:ext cx="1593550" cy="4114800"/>
          </a:xfrm>
          <a:custGeom>
            <a:avLst/>
            <a:gdLst/>
            <a:ahLst/>
            <a:cxnLst/>
            <a:rect r="r" b="b" t="t" l="l"/>
            <a:pathLst>
              <a:path h="4114800" w="1593550">
                <a:moveTo>
                  <a:pt x="1593549" y="0"/>
                </a:moveTo>
                <a:lnTo>
                  <a:pt x="0" y="0"/>
                </a:lnTo>
                <a:lnTo>
                  <a:pt x="0" y="4114800"/>
                </a:lnTo>
                <a:lnTo>
                  <a:pt x="1593549" y="4114800"/>
                </a:lnTo>
                <a:lnTo>
                  <a:pt x="159354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715276" y="1909030"/>
            <a:ext cx="12857448" cy="5081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68"/>
              </a:lnSpc>
            </a:pPr>
            <a:r>
              <a:rPr lang="en-US" sz="11048">
                <a:solidFill>
                  <a:srgbClr val="184B4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Equipe Comunità e territorio: nuove prospettive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2251899">
            <a:off x="322807" y="7050421"/>
            <a:ext cx="1593550" cy="4114800"/>
          </a:xfrm>
          <a:custGeom>
            <a:avLst/>
            <a:gdLst/>
            <a:ahLst/>
            <a:cxnLst/>
            <a:rect r="r" b="b" t="t" l="l"/>
            <a:pathLst>
              <a:path h="4114800" w="1593550">
                <a:moveTo>
                  <a:pt x="0" y="0"/>
                </a:moveTo>
                <a:lnTo>
                  <a:pt x="1593550" y="0"/>
                </a:lnTo>
                <a:lnTo>
                  <a:pt x="1593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677577">
            <a:off x="-281952" y="4876826"/>
            <a:ext cx="1593550" cy="4114800"/>
          </a:xfrm>
          <a:custGeom>
            <a:avLst/>
            <a:gdLst/>
            <a:ahLst/>
            <a:cxnLst/>
            <a:rect r="r" b="b" t="t" l="l"/>
            <a:pathLst>
              <a:path h="4114800" w="1593550">
                <a:moveTo>
                  <a:pt x="1593550" y="0"/>
                </a:moveTo>
                <a:lnTo>
                  <a:pt x="0" y="0"/>
                </a:lnTo>
                <a:lnTo>
                  <a:pt x="0" y="4114800"/>
                </a:lnTo>
                <a:lnTo>
                  <a:pt x="1593550" y="4114800"/>
                </a:lnTo>
                <a:lnTo>
                  <a:pt x="159355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313907">
            <a:off x="16855503" y="4876826"/>
            <a:ext cx="1593550" cy="4114800"/>
          </a:xfrm>
          <a:custGeom>
            <a:avLst/>
            <a:gdLst/>
            <a:ahLst/>
            <a:cxnLst/>
            <a:rect r="r" b="b" t="t" l="l"/>
            <a:pathLst>
              <a:path h="4114800" w="1593550">
                <a:moveTo>
                  <a:pt x="0" y="0"/>
                </a:moveTo>
                <a:lnTo>
                  <a:pt x="1593550" y="0"/>
                </a:lnTo>
                <a:lnTo>
                  <a:pt x="1593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011940" y="-1170585"/>
            <a:ext cx="4084874" cy="4114800"/>
          </a:xfrm>
          <a:custGeom>
            <a:avLst/>
            <a:gdLst/>
            <a:ahLst/>
            <a:cxnLst/>
            <a:rect r="r" b="b" t="t" l="l"/>
            <a:pathLst>
              <a:path h="4114800" w="4084874">
                <a:moveTo>
                  <a:pt x="0" y="0"/>
                </a:moveTo>
                <a:lnTo>
                  <a:pt x="4084874" y="0"/>
                </a:lnTo>
                <a:lnTo>
                  <a:pt x="40848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974944" y="873958"/>
            <a:ext cx="7894256" cy="5969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8"/>
              </a:lnSpc>
            </a:pPr>
            <a:r>
              <a:rPr lang="en-US" sz="3499">
                <a:solidFill>
                  <a:srgbClr val="184B4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14 gennaio 2025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-1089422" y="-656727"/>
            <a:ext cx="4094227" cy="4124221"/>
          </a:xfrm>
          <a:custGeom>
            <a:avLst/>
            <a:gdLst/>
            <a:ahLst/>
            <a:cxnLst/>
            <a:rect r="r" b="b" t="t" l="l"/>
            <a:pathLst>
              <a:path h="4124221" w="4094227">
                <a:moveTo>
                  <a:pt x="0" y="0"/>
                </a:moveTo>
                <a:lnTo>
                  <a:pt x="4094227" y="0"/>
                </a:lnTo>
                <a:lnTo>
                  <a:pt x="4094227" y="4124221"/>
                </a:lnTo>
                <a:lnTo>
                  <a:pt x="0" y="41242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82200" y="133350"/>
            <a:ext cx="12079744" cy="10403679"/>
          </a:xfrm>
          <a:custGeom>
            <a:avLst/>
            <a:gdLst/>
            <a:ahLst/>
            <a:cxnLst/>
            <a:rect r="r" b="b" t="t" l="l"/>
            <a:pathLst>
              <a:path h="10403679" w="12079744">
                <a:moveTo>
                  <a:pt x="0" y="0"/>
                </a:moveTo>
                <a:lnTo>
                  <a:pt x="12079744" y="0"/>
                </a:lnTo>
                <a:lnTo>
                  <a:pt x="12079744" y="10403679"/>
                </a:lnTo>
                <a:lnTo>
                  <a:pt x="0" y="104036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2143788">
            <a:off x="16384198" y="7012270"/>
            <a:ext cx="1593550" cy="4114800"/>
          </a:xfrm>
          <a:custGeom>
            <a:avLst/>
            <a:gdLst/>
            <a:ahLst/>
            <a:cxnLst/>
            <a:rect r="r" b="b" t="t" l="l"/>
            <a:pathLst>
              <a:path h="4114800" w="1593550">
                <a:moveTo>
                  <a:pt x="1593549" y="0"/>
                </a:moveTo>
                <a:lnTo>
                  <a:pt x="0" y="0"/>
                </a:lnTo>
                <a:lnTo>
                  <a:pt x="0" y="4114800"/>
                </a:lnTo>
                <a:lnTo>
                  <a:pt x="1593549" y="4114800"/>
                </a:lnTo>
                <a:lnTo>
                  <a:pt x="159354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715276" y="4612559"/>
            <a:ext cx="12857448" cy="1445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494"/>
              </a:lnSpc>
              <a:spcBef>
                <a:spcPct val="0"/>
              </a:spcBef>
            </a:pPr>
            <a:r>
              <a:rPr lang="en-US" sz="9499">
                <a:solidFill>
                  <a:srgbClr val="184B4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G</a:t>
            </a:r>
            <a:r>
              <a:rPr lang="en-US" sz="9499" strike="noStrike" u="none">
                <a:solidFill>
                  <a:srgbClr val="184B4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razie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2251899">
            <a:off x="322807" y="7050421"/>
            <a:ext cx="1593550" cy="4114800"/>
          </a:xfrm>
          <a:custGeom>
            <a:avLst/>
            <a:gdLst/>
            <a:ahLst/>
            <a:cxnLst/>
            <a:rect r="r" b="b" t="t" l="l"/>
            <a:pathLst>
              <a:path h="4114800" w="1593550">
                <a:moveTo>
                  <a:pt x="0" y="0"/>
                </a:moveTo>
                <a:lnTo>
                  <a:pt x="1593550" y="0"/>
                </a:lnTo>
                <a:lnTo>
                  <a:pt x="1593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677577">
            <a:off x="-281952" y="4876826"/>
            <a:ext cx="1593550" cy="4114800"/>
          </a:xfrm>
          <a:custGeom>
            <a:avLst/>
            <a:gdLst/>
            <a:ahLst/>
            <a:cxnLst/>
            <a:rect r="r" b="b" t="t" l="l"/>
            <a:pathLst>
              <a:path h="4114800" w="1593550">
                <a:moveTo>
                  <a:pt x="1593550" y="0"/>
                </a:moveTo>
                <a:lnTo>
                  <a:pt x="0" y="0"/>
                </a:lnTo>
                <a:lnTo>
                  <a:pt x="0" y="4114800"/>
                </a:lnTo>
                <a:lnTo>
                  <a:pt x="1593550" y="4114800"/>
                </a:lnTo>
                <a:lnTo>
                  <a:pt x="159355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313907">
            <a:off x="16855503" y="4876826"/>
            <a:ext cx="1593550" cy="4114800"/>
          </a:xfrm>
          <a:custGeom>
            <a:avLst/>
            <a:gdLst/>
            <a:ahLst/>
            <a:cxnLst/>
            <a:rect r="r" b="b" t="t" l="l"/>
            <a:pathLst>
              <a:path h="4114800" w="1593550">
                <a:moveTo>
                  <a:pt x="0" y="0"/>
                </a:moveTo>
                <a:lnTo>
                  <a:pt x="1593550" y="0"/>
                </a:lnTo>
                <a:lnTo>
                  <a:pt x="1593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011940" y="-1170585"/>
            <a:ext cx="4084874" cy="4114800"/>
          </a:xfrm>
          <a:custGeom>
            <a:avLst/>
            <a:gdLst/>
            <a:ahLst/>
            <a:cxnLst/>
            <a:rect r="r" b="b" t="t" l="l"/>
            <a:pathLst>
              <a:path h="4114800" w="4084874">
                <a:moveTo>
                  <a:pt x="0" y="0"/>
                </a:moveTo>
                <a:lnTo>
                  <a:pt x="4084874" y="0"/>
                </a:lnTo>
                <a:lnTo>
                  <a:pt x="40848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1089422" y="-656727"/>
            <a:ext cx="4094227" cy="4124221"/>
          </a:xfrm>
          <a:custGeom>
            <a:avLst/>
            <a:gdLst/>
            <a:ahLst/>
            <a:cxnLst/>
            <a:rect r="r" b="b" t="t" l="l"/>
            <a:pathLst>
              <a:path h="4124221" w="4094227">
                <a:moveTo>
                  <a:pt x="0" y="0"/>
                </a:moveTo>
                <a:lnTo>
                  <a:pt x="4094227" y="0"/>
                </a:lnTo>
                <a:lnTo>
                  <a:pt x="4094227" y="4124221"/>
                </a:lnTo>
                <a:lnTo>
                  <a:pt x="0" y="4124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2379348">
            <a:off x="6554610" y="8547925"/>
            <a:ext cx="5453815" cy="5493769"/>
          </a:xfrm>
          <a:custGeom>
            <a:avLst/>
            <a:gdLst/>
            <a:ahLst/>
            <a:cxnLst/>
            <a:rect r="r" b="b" t="t" l="l"/>
            <a:pathLst>
              <a:path h="5493769" w="5453815">
                <a:moveTo>
                  <a:pt x="0" y="0"/>
                </a:moveTo>
                <a:lnTo>
                  <a:pt x="5453815" y="0"/>
                </a:lnTo>
                <a:lnTo>
                  <a:pt x="5453815" y="5493769"/>
                </a:lnTo>
                <a:lnTo>
                  <a:pt x="0" y="54937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62324">
            <a:off x="5879841" y="868070"/>
            <a:ext cx="6528319" cy="2148410"/>
          </a:xfrm>
          <a:custGeom>
            <a:avLst/>
            <a:gdLst/>
            <a:ahLst/>
            <a:cxnLst/>
            <a:rect r="r" b="b" t="t" l="l"/>
            <a:pathLst>
              <a:path h="2148410" w="6528319">
                <a:moveTo>
                  <a:pt x="0" y="0"/>
                </a:moveTo>
                <a:lnTo>
                  <a:pt x="6528318" y="0"/>
                </a:lnTo>
                <a:lnTo>
                  <a:pt x="6528318" y="2148411"/>
                </a:lnTo>
                <a:lnTo>
                  <a:pt x="0" y="21484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82960" y="3737746"/>
            <a:ext cx="4455739" cy="5215979"/>
          </a:xfrm>
          <a:custGeom>
            <a:avLst/>
            <a:gdLst/>
            <a:ahLst/>
            <a:cxnLst/>
            <a:rect r="r" b="b" t="t" l="l"/>
            <a:pathLst>
              <a:path h="5215979" w="4455739">
                <a:moveTo>
                  <a:pt x="0" y="0"/>
                </a:moveTo>
                <a:lnTo>
                  <a:pt x="4455739" y="0"/>
                </a:lnTo>
                <a:lnTo>
                  <a:pt x="4455739" y="5215979"/>
                </a:lnTo>
                <a:lnTo>
                  <a:pt x="0" y="52159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7719" r="0" b="-7719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100335" y="1127956"/>
            <a:ext cx="14087329" cy="2134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469"/>
              </a:lnSpc>
              <a:spcBef>
                <a:spcPct val="0"/>
              </a:spcBef>
            </a:pPr>
            <a:r>
              <a:rPr lang="en-US" sz="6999">
                <a:solidFill>
                  <a:srgbClr val="184B4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Le attività </a:t>
            </a:r>
            <a:r>
              <a:rPr lang="en-US" sz="6999" strike="noStrike" u="none">
                <a:solidFill>
                  <a:srgbClr val="184B4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degli operatori di equipe comunità si svolgono in 3 ambiti: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6219849" y="3737746"/>
            <a:ext cx="6468133" cy="5215979"/>
          </a:xfrm>
          <a:custGeom>
            <a:avLst/>
            <a:gdLst/>
            <a:ahLst/>
            <a:cxnLst/>
            <a:rect r="r" b="b" t="t" l="l"/>
            <a:pathLst>
              <a:path h="5215979" w="6468133">
                <a:moveTo>
                  <a:pt x="0" y="0"/>
                </a:moveTo>
                <a:lnTo>
                  <a:pt x="6468133" y="0"/>
                </a:lnTo>
                <a:lnTo>
                  <a:pt x="6468133" y="5215979"/>
                </a:lnTo>
                <a:lnTo>
                  <a:pt x="0" y="52159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35" t="-69705" r="-635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069133" y="3737746"/>
            <a:ext cx="4819631" cy="5215979"/>
          </a:xfrm>
          <a:custGeom>
            <a:avLst/>
            <a:gdLst/>
            <a:ahLst/>
            <a:cxnLst/>
            <a:rect r="r" b="b" t="t" l="l"/>
            <a:pathLst>
              <a:path h="5215979" w="4819631">
                <a:moveTo>
                  <a:pt x="0" y="0"/>
                </a:moveTo>
                <a:lnTo>
                  <a:pt x="4819630" y="0"/>
                </a:lnTo>
                <a:lnTo>
                  <a:pt x="4819630" y="5215979"/>
                </a:lnTo>
                <a:lnTo>
                  <a:pt x="0" y="52159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2433" r="0" b="-12433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655652" y="5674824"/>
            <a:ext cx="3859081" cy="870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138"/>
              </a:lnSpc>
              <a:spcBef>
                <a:spcPct val="0"/>
              </a:spcBef>
            </a:pPr>
            <a:r>
              <a:rPr lang="en-US" sz="5099" strike="noStrike" u="none">
                <a:solidFill>
                  <a:srgbClr val="184B4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FORMAZIONE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506076" y="5222387"/>
            <a:ext cx="5895679" cy="17754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138"/>
              </a:lnSpc>
              <a:spcBef>
                <a:spcPct val="0"/>
              </a:spcBef>
            </a:pPr>
            <a:r>
              <a:rPr lang="en-US" sz="5099" strike="noStrike" u="none">
                <a:solidFill>
                  <a:srgbClr val="184B4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ACCOMPAGNAMENTO DEI TERRITORI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278266" y="4705191"/>
            <a:ext cx="4325034" cy="3585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138"/>
              </a:lnSpc>
              <a:spcBef>
                <a:spcPct val="0"/>
              </a:spcBef>
            </a:pPr>
            <a:r>
              <a:rPr lang="en-US" sz="5099" strike="noStrike" u="none">
                <a:solidFill>
                  <a:srgbClr val="184B4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PROMOZIONE ANIMAZIONE E CULTURA DELLA CARITA’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-2364489" y="-1731825"/>
            <a:ext cx="5196491" cy="5738613"/>
            <a:chOff x="0" y="0"/>
            <a:chExt cx="6928655" cy="7651484"/>
          </a:xfrm>
        </p:grpSpPr>
        <p:sp>
          <p:nvSpPr>
            <p:cNvPr name="Freeform 12" id="12"/>
            <p:cNvSpPr/>
            <p:nvPr/>
          </p:nvSpPr>
          <p:spPr>
            <a:xfrm flipH="false" flipV="false" rot="9459926">
              <a:off x="2803646" y="402740"/>
              <a:ext cx="3202686" cy="5486400"/>
            </a:xfrm>
            <a:custGeom>
              <a:avLst/>
              <a:gdLst/>
              <a:ahLst/>
              <a:cxnLst/>
              <a:rect r="r" b="b" t="t" l="l"/>
              <a:pathLst>
                <a:path h="5486400" w="3202686">
                  <a:moveTo>
                    <a:pt x="0" y="0"/>
                  </a:moveTo>
                  <a:lnTo>
                    <a:pt x="3202686" y="0"/>
                  </a:lnTo>
                  <a:lnTo>
                    <a:pt x="320268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272038">
              <a:off x="400793" y="1952406"/>
              <a:ext cx="3202686" cy="5486400"/>
            </a:xfrm>
            <a:custGeom>
              <a:avLst/>
              <a:gdLst/>
              <a:ahLst/>
              <a:cxnLst/>
              <a:rect r="r" b="b" t="t" l="l"/>
              <a:pathLst>
                <a:path h="5486400" w="3202686">
                  <a:moveTo>
                    <a:pt x="0" y="0"/>
                  </a:moveTo>
                  <a:lnTo>
                    <a:pt x="3202686" y="0"/>
                  </a:lnTo>
                  <a:lnTo>
                    <a:pt x="320268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true" flipV="false" rot="9992294">
            <a:off x="17198598" y="-35471"/>
            <a:ext cx="2402014" cy="4114800"/>
          </a:xfrm>
          <a:custGeom>
            <a:avLst/>
            <a:gdLst/>
            <a:ahLst/>
            <a:cxnLst/>
            <a:rect r="r" b="b" t="t" l="l"/>
            <a:pathLst>
              <a:path h="4114800" w="2402014">
                <a:moveTo>
                  <a:pt x="2402014" y="0"/>
                </a:moveTo>
                <a:lnTo>
                  <a:pt x="0" y="0"/>
                </a:lnTo>
                <a:lnTo>
                  <a:pt x="0" y="4114800"/>
                </a:lnTo>
                <a:lnTo>
                  <a:pt x="2402014" y="4114800"/>
                </a:lnTo>
                <a:lnTo>
                  <a:pt x="24020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-9590989">
            <a:off x="15756130" y="-1602663"/>
            <a:ext cx="2402014" cy="4114800"/>
          </a:xfrm>
          <a:custGeom>
            <a:avLst/>
            <a:gdLst/>
            <a:ahLst/>
            <a:cxnLst/>
            <a:rect r="r" b="b" t="t" l="l"/>
            <a:pathLst>
              <a:path h="4114800" w="2402014">
                <a:moveTo>
                  <a:pt x="2402015" y="0"/>
                </a:moveTo>
                <a:lnTo>
                  <a:pt x="0" y="0"/>
                </a:lnTo>
                <a:lnTo>
                  <a:pt x="0" y="4114800"/>
                </a:lnTo>
                <a:lnTo>
                  <a:pt x="2402015" y="4114800"/>
                </a:lnTo>
                <a:lnTo>
                  <a:pt x="240201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62324">
            <a:off x="4812241" y="495701"/>
            <a:ext cx="8663519" cy="2851085"/>
          </a:xfrm>
          <a:custGeom>
            <a:avLst/>
            <a:gdLst/>
            <a:ahLst/>
            <a:cxnLst/>
            <a:rect r="r" b="b" t="t" l="l"/>
            <a:pathLst>
              <a:path h="2851085" w="8663519">
                <a:moveTo>
                  <a:pt x="0" y="0"/>
                </a:moveTo>
                <a:lnTo>
                  <a:pt x="8663518" y="0"/>
                </a:lnTo>
                <a:lnTo>
                  <a:pt x="8663518" y="2851085"/>
                </a:lnTo>
                <a:lnTo>
                  <a:pt x="0" y="28510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430971" y="3984622"/>
            <a:ext cx="903730" cy="846220"/>
          </a:xfrm>
          <a:custGeom>
            <a:avLst/>
            <a:gdLst/>
            <a:ahLst/>
            <a:cxnLst/>
            <a:rect r="r" b="b" t="t" l="l"/>
            <a:pathLst>
              <a:path h="846220" w="903730">
                <a:moveTo>
                  <a:pt x="0" y="0"/>
                </a:moveTo>
                <a:lnTo>
                  <a:pt x="903730" y="0"/>
                </a:lnTo>
                <a:lnTo>
                  <a:pt x="903730" y="846220"/>
                </a:lnTo>
                <a:lnTo>
                  <a:pt x="0" y="8462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430971" y="5091885"/>
            <a:ext cx="903730" cy="846220"/>
          </a:xfrm>
          <a:custGeom>
            <a:avLst/>
            <a:gdLst/>
            <a:ahLst/>
            <a:cxnLst/>
            <a:rect r="r" b="b" t="t" l="l"/>
            <a:pathLst>
              <a:path h="846220" w="903730">
                <a:moveTo>
                  <a:pt x="0" y="0"/>
                </a:moveTo>
                <a:lnTo>
                  <a:pt x="903730" y="0"/>
                </a:lnTo>
                <a:lnTo>
                  <a:pt x="903730" y="846220"/>
                </a:lnTo>
                <a:lnTo>
                  <a:pt x="0" y="8462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430971" y="6199147"/>
            <a:ext cx="903730" cy="846220"/>
          </a:xfrm>
          <a:custGeom>
            <a:avLst/>
            <a:gdLst/>
            <a:ahLst/>
            <a:cxnLst/>
            <a:rect r="r" b="b" t="t" l="l"/>
            <a:pathLst>
              <a:path h="846220" w="903730">
                <a:moveTo>
                  <a:pt x="0" y="0"/>
                </a:moveTo>
                <a:lnTo>
                  <a:pt x="903730" y="0"/>
                </a:lnTo>
                <a:lnTo>
                  <a:pt x="903730" y="846220"/>
                </a:lnTo>
                <a:lnTo>
                  <a:pt x="0" y="8462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430971" y="7305613"/>
            <a:ext cx="903730" cy="846220"/>
          </a:xfrm>
          <a:custGeom>
            <a:avLst/>
            <a:gdLst/>
            <a:ahLst/>
            <a:cxnLst/>
            <a:rect r="r" b="b" t="t" l="l"/>
            <a:pathLst>
              <a:path h="846220" w="903730">
                <a:moveTo>
                  <a:pt x="0" y="0"/>
                </a:moveTo>
                <a:lnTo>
                  <a:pt x="903730" y="0"/>
                </a:lnTo>
                <a:lnTo>
                  <a:pt x="903730" y="846221"/>
                </a:lnTo>
                <a:lnTo>
                  <a:pt x="0" y="8462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430971" y="8412080"/>
            <a:ext cx="903730" cy="846220"/>
          </a:xfrm>
          <a:custGeom>
            <a:avLst/>
            <a:gdLst/>
            <a:ahLst/>
            <a:cxnLst/>
            <a:rect r="r" b="b" t="t" l="l"/>
            <a:pathLst>
              <a:path h="846220" w="903730">
                <a:moveTo>
                  <a:pt x="0" y="0"/>
                </a:moveTo>
                <a:lnTo>
                  <a:pt x="903730" y="0"/>
                </a:lnTo>
                <a:lnTo>
                  <a:pt x="903730" y="846220"/>
                </a:lnTo>
                <a:lnTo>
                  <a:pt x="0" y="8462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798145" y="-425300"/>
            <a:ext cx="1202216" cy="5956925"/>
          </a:xfrm>
          <a:custGeom>
            <a:avLst/>
            <a:gdLst/>
            <a:ahLst/>
            <a:cxnLst/>
            <a:rect r="r" b="b" t="t" l="l"/>
            <a:pathLst>
              <a:path h="5956925" w="1202216">
                <a:moveTo>
                  <a:pt x="0" y="0"/>
                </a:moveTo>
                <a:lnTo>
                  <a:pt x="1202216" y="0"/>
                </a:lnTo>
                <a:lnTo>
                  <a:pt x="1202216" y="5956925"/>
                </a:lnTo>
                <a:lnTo>
                  <a:pt x="0" y="59569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0800000">
            <a:off x="1028700" y="4799620"/>
            <a:ext cx="1202216" cy="5956925"/>
          </a:xfrm>
          <a:custGeom>
            <a:avLst/>
            <a:gdLst/>
            <a:ahLst/>
            <a:cxnLst/>
            <a:rect r="r" b="b" t="t" l="l"/>
            <a:pathLst>
              <a:path h="5956925" w="1202216">
                <a:moveTo>
                  <a:pt x="0" y="0"/>
                </a:moveTo>
                <a:lnTo>
                  <a:pt x="1202216" y="0"/>
                </a:lnTo>
                <a:lnTo>
                  <a:pt x="1202216" y="5956925"/>
                </a:lnTo>
                <a:lnTo>
                  <a:pt x="0" y="59569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051201" y="1382764"/>
            <a:ext cx="8185598" cy="1067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469"/>
              </a:lnSpc>
              <a:spcBef>
                <a:spcPct val="0"/>
              </a:spcBef>
            </a:pPr>
            <a:r>
              <a:rPr lang="en-US" sz="6999">
                <a:solidFill>
                  <a:srgbClr val="184B4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FORMAZIONE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691064" y="4210579"/>
            <a:ext cx="11320418" cy="765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6050"/>
              </a:lnSpc>
              <a:spcBef>
                <a:spcPct val="0"/>
              </a:spcBef>
            </a:pPr>
            <a:r>
              <a:rPr lang="en-US" sz="5000" strike="noStrike" u="none">
                <a:solidFill>
                  <a:srgbClr val="184B4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formazione permanente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691064" y="5317841"/>
            <a:ext cx="11320418" cy="765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6050"/>
              </a:lnSpc>
              <a:spcBef>
                <a:spcPct val="0"/>
              </a:spcBef>
            </a:pPr>
            <a:r>
              <a:rPr lang="en-US" sz="5000" strike="noStrike" u="none">
                <a:solidFill>
                  <a:srgbClr val="184B4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formazioni tecniche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691064" y="6426523"/>
            <a:ext cx="11320418" cy="765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6050"/>
              </a:lnSpc>
              <a:spcBef>
                <a:spcPct val="0"/>
              </a:spcBef>
            </a:pPr>
            <a:r>
              <a:rPr lang="en-US" sz="5000" strike="noStrike" u="none">
                <a:solidFill>
                  <a:srgbClr val="184B4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formazioni territoriali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691064" y="7535205"/>
            <a:ext cx="11320418" cy="765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6050"/>
              </a:lnSpc>
              <a:spcBef>
                <a:spcPct val="0"/>
              </a:spcBef>
            </a:pPr>
            <a:r>
              <a:rPr lang="en-US" sz="5000" strike="noStrike" u="none">
                <a:solidFill>
                  <a:srgbClr val="184B4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formazione condivisa con altri enti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691064" y="8643887"/>
            <a:ext cx="11320418" cy="765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6050"/>
              </a:lnSpc>
              <a:spcBef>
                <a:spcPct val="0"/>
              </a:spcBef>
            </a:pPr>
            <a:r>
              <a:rPr lang="en-US" sz="5000" strike="noStrike" u="none">
                <a:solidFill>
                  <a:srgbClr val="184B4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formazione coordinatori - 1 febbraio 2025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363757" y="2865400"/>
            <a:ext cx="2987516" cy="462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29"/>
              </a:lnSpc>
              <a:spcBef>
                <a:spcPct val="0"/>
              </a:spcBef>
            </a:pPr>
            <a:r>
              <a:rPr lang="en-US" sz="3000" strike="noStrike" u="none">
                <a:solidFill>
                  <a:srgbClr val="184B4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AZIONI SPECIFICHE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62324">
            <a:off x="3984096" y="256766"/>
            <a:ext cx="9853037" cy="3242545"/>
          </a:xfrm>
          <a:custGeom>
            <a:avLst/>
            <a:gdLst/>
            <a:ahLst/>
            <a:cxnLst/>
            <a:rect r="r" b="b" t="t" l="l"/>
            <a:pathLst>
              <a:path h="3242545" w="9853037">
                <a:moveTo>
                  <a:pt x="0" y="0"/>
                </a:moveTo>
                <a:lnTo>
                  <a:pt x="9853037" y="0"/>
                </a:lnTo>
                <a:lnTo>
                  <a:pt x="9853037" y="3242545"/>
                </a:lnTo>
                <a:lnTo>
                  <a:pt x="0" y="32425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083489" y="5913722"/>
            <a:ext cx="2552901" cy="4373278"/>
          </a:xfrm>
          <a:custGeom>
            <a:avLst/>
            <a:gdLst/>
            <a:ahLst/>
            <a:cxnLst/>
            <a:rect r="r" b="b" t="t" l="l"/>
            <a:pathLst>
              <a:path h="4373278" w="2552901">
                <a:moveTo>
                  <a:pt x="0" y="0"/>
                </a:moveTo>
                <a:lnTo>
                  <a:pt x="2552900" y="0"/>
                </a:lnTo>
                <a:lnTo>
                  <a:pt x="2552900" y="4373278"/>
                </a:lnTo>
                <a:lnTo>
                  <a:pt x="0" y="43732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4749596">
            <a:off x="14991943" y="8643097"/>
            <a:ext cx="2402014" cy="4114800"/>
          </a:xfrm>
          <a:custGeom>
            <a:avLst/>
            <a:gdLst/>
            <a:ahLst/>
            <a:cxnLst/>
            <a:rect r="r" b="b" t="t" l="l"/>
            <a:pathLst>
              <a:path h="4114800" w="2402014">
                <a:moveTo>
                  <a:pt x="0" y="0"/>
                </a:moveTo>
                <a:lnTo>
                  <a:pt x="2402014" y="0"/>
                </a:lnTo>
                <a:lnTo>
                  <a:pt x="24020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8100000">
            <a:off x="14082" y="-1387077"/>
            <a:ext cx="2402014" cy="4114800"/>
          </a:xfrm>
          <a:custGeom>
            <a:avLst/>
            <a:gdLst/>
            <a:ahLst/>
            <a:cxnLst/>
            <a:rect r="r" b="b" t="t" l="l"/>
            <a:pathLst>
              <a:path h="4114800" w="2402014">
                <a:moveTo>
                  <a:pt x="0" y="0"/>
                </a:moveTo>
                <a:lnTo>
                  <a:pt x="2402015" y="0"/>
                </a:lnTo>
                <a:lnTo>
                  <a:pt x="2402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968035">
            <a:off x="-1201007" y="379867"/>
            <a:ext cx="2402014" cy="4114800"/>
          </a:xfrm>
          <a:custGeom>
            <a:avLst/>
            <a:gdLst/>
            <a:ahLst/>
            <a:cxnLst/>
            <a:rect r="r" b="b" t="t" l="l"/>
            <a:pathLst>
              <a:path h="4114800" w="2402014">
                <a:moveTo>
                  <a:pt x="0" y="0"/>
                </a:moveTo>
                <a:lnTo>
                  <a:pt x="2402014" y="0"/>
                </a:lnTo>
                <a:lnTo>
                  <a:pt x="24020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847501" y="3339763"/>
            <a:ext cx="9098890" cy="1654344"/>
          </a:xfrm>
          <a:custGeom>
            <a:avLst/>
            <a:gdLst/>
            <a:ahLst/>
            <a:cxnLst/>
            <a:rect r="r" b="b" t="t" l="l"/>
            <a:pathLst>
              <a:path h="1654344" w="9098890">
                <a:moveTo>
                  <a:pt x="0" y="0"/>
                </a:moveTo>
                <a:lnTo>
                  <a:pt x="9098890" y="0"/>
                </a:lnTo>
                <a:lnTo>
                  <a:pt x="9098890" y="1654343"/>
                </a:lnTo>
                <a:lnTo>
                  <a:pt x="0" y="16543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044424" y="5737056"/>
            <a:ext cx="9098890" cy="1654344"/>
          </a:xfrm>
          <a:custGeom>
            <a:avLst/>
            <a:gdLst/>
            <a:ahLst/>
            <a:cxnLst/>
            <a:rect r="r" b="b" t="t" l="l"/>
            <a:pathLst>
              <a:path h="1654344" w="9098890">
                <a:moveTo>
                  <a:pt x="0" y="0"/>
                </a:moveTo>
                <a:lnTo>
                  <a:pt x="9098890" y="0"/>
                </a:lnTo>
                <a:lnTo>
                  <a:pt x="9098890" y="1654344"/>
                </a:lnTo>
                <a:lnTo>
                  <a:pt x="0" y="16543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044424" y="7603956"/>
            <a:ext cx="9098890" cy="1654344"/>
          </a:xfrm>
          <a:custGeom>
            <a:avLst/>
            <a:gdLst/>
            <a:ahLst/>
            <a:cxnLst/>
            <a:rect r="r" b="b" t="t" l="l"/>
            <a:pathLst>
              <a:path h="1654344" w="9098890">
                <a:moveTo>
                  <a:pt x="0" y="0"/>
                </a:moveTo>
                <a:lnTo>
                  <a:pt x="9098890" y="0"/>
                </a:lnTo>
                <a:lnTo>
                  <a:pt x="9098890" y="1654344"/>
                </a:lnTo>
                <a:lnTo>
                  <a:pt x="0" y="16543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5400000">
            <a:off x="3331913" y="3636687"/>
            <a:ext cx="1085850" cy="1085850"/>
          </a:xfrm>
          <a:custGeom>
            <a:avLst/>
            <a:gdLst/>
            <a:ahLst/>
            <a:cxnLst/>
            <a:rect r="r" b="b" t="t" l="l"/>
            <a:pathLst>
              <a:path h="1085850" w="1085850">
                <a:moveTo>
                  <a:pt x="0" y="0"/>
                </a:moveTo>
                <a:lnTo>
                  <a:pt x="1085849" y="0"/>
                </a:lnTo>
                <a:lnTo>
                  <a:pt x="1085849" y="1085850"/>
                </a:lnTo>
                <a:lnTo>
                  <a:pt x="0" y="10858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343320" y="1716871"/>
            <a:ext cx="13740169" cy="1067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469"/>
              </a:lnSpc>
              <a:spcBef>
                <a:spcPct val="0"/>
              </a:spcBef>
            </a:pPr>
            <a:r>
              <a:rPr lang="en-US" sz="6999" strike="noStrike" u="none">
                <a:solidFill>
                  <a:srgbClr val="184B4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ACCOMPAGNAMENTO DEI TERRITORI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5400000">
            <a:off x="3331913" y="5913722"/>
            <a:ext cx="1085850" cy="1085850"/>
          </a:xfrm>
          <a:custGeom>
            <a:avLst/>
            <a:gdLst/>
            <a:ahLst/>
            <a:cxnLst/>
            <a:rect r="r" b="b" t="t" l="l"/>
            <a:pathLst>
              <a:path h="1085850" w="1085850">
                <a:moveTo>
                  <a:pt x="0" y="0"/>
                </a:moveTo>
                <a:lnTo>
                  <a:pt x="1085849" y="0"/>
                </a:lnTo>
                <a:lnTo>
                  <a:pt x="1085849" y="1085850"/>
                </a:lnTo>
                <a:lnTo>
                  <a:pt x="0" y="10858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4" id="14"/>
          <p:cNvSpPr/>
          <p:nvPr/>
        </p:nvSpPr>
        <p:spPr>
          <a:xfrm flipH="false" flipV="false" rot="5400000">
            <a:off x="3331913" y="7888203"/>
            <a:ext cx="1085850" cy="1085850"/>
          </a:xfrm>
          <a:custGeom>
            <a:avLst/>
            <a:gdLst/>
            <a:ahLst/>
            <a:cxnLst/>
            <a:rect r="r" b="b" t="t" l="l"/>
            <a:pathLst>
              <a:path h="1085850" w="1085850">
                <a:moveTo>
                  <a:pt x="0" y="0"/>
                </a:moveTo>
                <a:lnTo>
                  <a:pt x="1085849" y="0"/>
                </a:lnTo>
                <a:lnTo>
                  <a:pt x="1085849" y="1085850"/>
                </a:lnTo>
                <a:lnTo>
                  <a:pt x="0" y="10858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5" id="15"/>
          <p:cNvSpPr txBox="true"/>
          <p:nvPr/>
        </p:nvSpPr>
        <p:spPr>
          <a:xfrm rot="0">
            <a:off x="4934963" y="3520779"/>
            <a:ext cx="11544789" cy="14702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6050"/>
              </a:lnSpc>
              <a:spcBef>
                <a:spcPct val="0"/>
              </a:spcBef>
            </a:pPr>
            <a:r>
              <a:rPr lang="en-US" sz="5000" strike="noStrike" u="none">
                <a:solidFill>
                  <a:srgbClr val="184B4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Supervisione educativa</a:t>
            </a:r>
          </a:p>
          <a:p>
            <a:pPr algn="just" marL="0" indent="0" lvl="0">
              <a:lnSpc>
                <a:spcPts val="5566"/>
              </a:lnSpc>
              <a:spcBef>
                <a:spcPct val="0"/>
              </a:spcBef>
            </a:pPr>
            <a:r>
              <a:rPr lang="en-US" sz="4600" strike="noStrike" u="none">
                <a:solidFill>
                  <a:srgbClr val="184B4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https://www.caritasbergamo.it/richiesteprogetti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044424" y="5666151"/>
            <a:ext cx="11148526" cy="15267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6050"/>
              </a:lnSpc>
              <a:spcBef>
                <a:spcPct val="0"/>
              </a:spcBef>
            </a:pPr>
            <a:r>
              <a:rPr lang="en-US" sz="5000" strike="noStrike" u="none">
                <a:solidFill>
                  <a:srgbClr val="184B4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Accompagnare e rendere protagonisti</a:t>
            </a:r>
          </a:p>
          <a:p>
            <a:pPr algn="just" marL="0" indent="0" lvl="0">
              <a:lnSpc>
                <a:spcPts val="6050"/>
              </a:lnSpc>
              <a:spcBef>
                <a:spcPct val="0"/>
              </a:spcBef>
            </a:pPr>
            <a:r>
              <a:rPr lang="en-US" sz="5000" strike="noStrike" u="none">
                <a:solidFill>
                  <a:srgbClr val="184B4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 i referenti della carità delle TE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934963" y="8126249"/>
            <a:ext cx="10280391" cy="764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6050"/>
              </a:lnSpc>
              <a:spcBef>
                <a:spcPct val="0"/>
              </a:spcBef>
            </a:pPr>
            <a:r>
              <a:rPr lang="en-US" sz="5000" strike="noStrike" u="none">
                <a:solidFill>
                  <a:srgbClr val="184B4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Nascita cpac Caritas / gruppi caritativi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62324">
            <a:off x="4885902" y="810573"/>
            <a:ext cx="8387233" cy="2760162"/>
          </a:xfrm>
          <a:custGeom>
            <a:avLst/>
            <a:gdLst/>
            <a:ahLst/>
            <a:cxnLst/>
            <a:rect r="r" b="b" t="t" l="l"/>
            <a:pathLst>
              <a:path h="2760162" w="8387233">
                <a:moveTo>
                  <a:pt x="0" y="0"/>
                </a:moveTo>
                <a:lnTo>
                  <a:pt x="8387234" y="0"/>
                </a:lnTo>
                <a:lnTo>
                  <a:pt x="8387234" y="2760162"/>
                </a:lnTo>
                <a:lnTo>
                  <a:pt x="0" y="27601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220882" y="4198382"/>
            <a:ext cx="4734244" cy="4768927"/>
          </a:xfrm>
          <a:custGeom>
            <a:avLst/>
            <a:gdLst/>
            <a:ahLst/>
            <a:cxnLst/>
            <a:rect r="r" b="b" t="t" l="l"/>
            <a:pathLst>
              <a:path h="4768927" w="4734244">
                <a:moveTo>
                  <a:pt x="0" y="0"/>
                </a:moveTo>
                <a:lnTo>
                  <a:pt x="4734244" y="0"/>
                </a:lnTo>
                <a:lnTo>
                  <a:pt x="4734244" y="4768927"/>
                </a:lnTo>
                <a:lnTo>
                  <a:pt x="0" y="47689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155794" y="4230188"/>
            <a:ext cx="4734244" cy="4768927"/>
          </a:xfrm>
          <a:custGeom>
            <a:avLst/>
            <a:gdLst/>
            <a:ahLst/>
            <a:cxnLst/>
            <a:rect r="r" b="b" t="t" l="l"/>
            <a:pathLst>
              <a:path h="4768927" w="4734244">
                <a:moveTo>
                  <a:pt x="0" y="0"/>
                </a:moveTo>
                <a:lnTo>
                  <a:pt x="4734244" y="0"/>
                </a:lnTo>
                <a:lnTo>
                  <a:pt x="4734244" y="4768927"/>
                </a:lnTo>
                <a:lnTo>
                  <a:pt x="0" y="47689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761956" y="8040356"/>
            <a:ext cx="3393838" cy="958759"/>
          </a:xfrm>
          <a:custGeom>
            <a:avLst/>
            <a:gdLst/>
            <a:ahLst/>
            <a:cxnLst/>
            <a:rect r="r" b="b" t="t" l="l"/>
            <a:pathLst>
              <a:path h="958759" w="3393838">
                <a:moveTo>
                  <a:pt x="0" y="0"/>
                </a:moveTo>
                <a:lnTo>
                  <a:pt x="3393838" y="0"/>
                </a:lnTo>
                <a:lnTo>
                  <a:pt x="3393838" y="958759"/>
                </a:lnTo>
                <a:lnTo>
                  <a:pt x="0" y="9587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-10662867">
            <a:off x="6967269" y="4244371"/>
            <a:ext cx="2319494" cy="655257"/>
          </a:xfrm>
          <a:custGeom>
            <a:avLst/>
            <a:gdLst/>
            <a:ahLst/>
            <a:cxnLst/>
            <a:rect r="r" b="b" t="t" l="l"/>
            <a:pathLst>
              <a:path h="655257" w="2319494">
                <a:moveTo>
                  <a:pt x="2319494" y="0"/>
                </a:moveTo>
                <a:lnTo>
                  <a:pt x="0" y="0"/>
                </a:lnTo>
                <a:lnTo>
                  <a:pt x="0" y="655258"/>
                </a:lnTo>
                <a:lnTo>
                  <a:pt x="2319494" y="655258"/>
                </a:lnTo>
                <a:lnTo>
                  <a:pt x="231949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868986">
            <a:off x="-646649" y="-568589"/>
            <a:ext cx="3886944" cy="4729689"/>
          </a:xfrm>
          <a:custGeom>
            <a:avLst/>
            <a:gdLst/>
            <a:ahLst/>
            <a:cxnLst/>
            <a:rect r="r" b="b" t="t" l="l"/>
            <a:pathLst>
              <a:path h="4729689" w="3886944">
                <a:moveTo>
                  <a:pt x="0" y="0"/>
                </a:moveTo>
                <a:lnTo>
                  <a:pt x="3886944" y="0"/>
                </a:lnTo>
                <a:lnTo>
                  <a:pt x="3886944" y="4729689"/>
                </a:lnTo>
                <a:lnTo>
                  <a:pt x="0" y="47296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7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02285" y="1381508"/>
            <a:ext cx="16205521" cy="2130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470"/>
              </a:lnSpc>
              <a:spcBef>
                <a:spcPct val="0"/>
              </a:spcBef>
            </a:pPr>
            <a:r>
              <a:rPr lang="en-US" sz="7000" strike="noStrike" u="none">
                <a:solidFill>
                  <a:srgbClr val="184B4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PROMOZIONE ANIMAZIONE </a:t>
            </a:r>
          </a:p>
          <a:p>
            <a:pPr algn="ctr" marL="0" indent="0" lvl="0">
              <a:lnSpc>
                <a:spcPts val="8470"/>
              </a:lnSpc>
              <a:spcBef>
                <a:spcPct val="0"/>
              </a:spcBef>
            </a:pPr>
            <a:r>
              <a:rPr lang="en-US" sz="7000" strike="noStrike" u="none">
                <a:solidFill>
                  <a:srgbClr val="184B4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E CULTURA DELLA CARITA’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609698" y="6195495"/>
            <a:ext cx="3956612" cy="765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050"/>
              </a:lnSpc>
              <a:spcBef>
                <a:spcPct val="0"/>
              </a:spcBef>
            </a:pPr>
            <a:r>
              <a:rPr lang="en-US" sz="5000">
                <a:solidFill>
                  <a:srgbClr val="184B4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M</a:t>
            </a:r>
            <a:r>
              <a:rPr lang="en-US" sz="5000" strike="noStrike" u="none">
                <a:solidFill>
                  <a:srgbClr val="184B4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omenti forti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459786" y="5465159"/>
            <a:ext cx="4126261" cy="22894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050"/>
              </a:lnSpc>
              <a:spcBef>
                <a:spcPct val="0"/>
              </a:spcBef>
            </a:pPr>
            <a:r>
              <a:rPr lang="en-US" sz="5000">
                <a:solidFill>
                  <a:srgbClr val="184B4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P</a:t>
            </a:r>
            <a:r>
              <a:rPr lang="en-US" sz="5000" strike="noStrike" u="none">
                <a:solidFill>
                  <a:srgbClr val="184B4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romozione cultura e bellezza carità</a:t>
            </a:r>
          </a:p>
        </p:txBody>
      </p:sp>
      <p:sp>
        <p:nvSpPr>
          <p:cNvPr name="Freeform 12" id="12"/>
          <p:cNvSpPr/>
          <p:nvPr/>
        </p:nvSpPr>
        <p:spPr>
          <a:xfrm flipH="true" flipV="false" rot="-678146">
            <a:off x="15315828" y="-492723"/>
            <a:ext cx="3886944" cy="4729689"/>
          </a:xfrm>
          <a:custGeom>
            <a:avLst/>
            <a:gdLst/>
            <a:ahLst/>
            <a:cxnLst/>
            <a:rect r="r" b="b" t="t" l="l"/>
            <a:pathLst>
              <a:path h="4729689" w="3886944">
                <a:moveTo>
                  <a:pt x="3886944" y="0"/>
                </a:moveTo>
                <a:lnTo>
                  <a:pt x="0" y="0"/>
                </a:lnTo>
                <a:lnTo>
                  <a:pt x="0" y="4729689"/>
                </a:lnTo>
                <a:lnTo>
                  <a:pt x="3886944" y="4729689"/>
                </a:lnTo>
                <a:lnTo>
                  <a:pt x="3886944" y="0"/>
                </a:lnTo>
                <a:close/>
              </a:path>
            </a:pathLst>
          </a:custGeom>
          <a:blipFill>
            <a:blip r:embed="rId9">
              <a:alphaModFix amt="57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777707" y="5428094"/>
            <a:ext cx="9555414" cy="8229600"/>
          </a:xfrm>
          <a:custGeom>
            <a:avLst/>
            <a:gdLst/>
            <a:ahLst/>
            <a:cxnLst/>
            <a:rect r="r" b="b" t="t" l="l"/>
            <a:pathLst>
              <a:path h="8229600" w="9555414">
                <a:moveTo>
                  <a:pt x="0" y="0"/>
                </a:moveTo>
                <a:lnTo>
                  <a:pt x="9555414" y="0"/>
                </a:lnTo>
                <a:lnTo>
                  <a:pt x="95554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510293" y="-3492440"/>
            <a:ext cx="9555414" cy="8229600"/>
          </a:xfrm>
          <a:custGeom>
            <a:avLst/>
            <a:gdLst/>
            <a:ahLst/>
            <a:cxnLst/>
            <a:rect r="r" b="b" t="t" l="l"/>
            <a:pathLst>
              <a:path h="8229600" w="9555414">
                <a:moveTo>
                  <a:pt x="0" y="0"/>
                </a:moveTo>
                <a:lnTo>
                  <a:pt x="9555414" y="0"/>
                </a:lnTo>
                <a:lnTo>
                  <a:pt x="95554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62324">
            <a:off x="5412468" y="714262"/>
            <a:ext cx="7463064" cy="2456026"/>
          </a:xfrm>
          <a:custGeom>
            <a:avLst/>
            <a:gdLst/>
            <a:ahLst/>
            <a:cxnLst/>
            <a:rect r="r" b="b" t="t" l="l"/>
            <a:pathLst>
              <a:path h="2456026" w="7463064">
                <a:moveTo>
                  <a:pt x="0" y="0"/>
                </a:moveTo>
                <a:lnTo>
                  <a:pt x="7463064" y="0"/>
                </a:lnTo>
                <a:lnTo>
                  <a:pt x="7463064" y="2456027"/>
                </a:lnTo>
                <a:lnTo>
                  <a:pt x="0" y="24560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356274" y="-852609"/>
            <a:ext cx="5806053" cy="4114800"/>
          </a:xfrm>
          <a:custGeom>
            <a:avLst/>
            <a:gdLst/>
            <a:ahLst/>
            <a:cxnLst/>
            <a:rect r="r" b="b" t="t" l="l"/>
            <a:pathLst>
              <a:path h="4114800" w="5806053">
                <a:moveTo>
                  <a:pt x="0" y="0"/>
                </a:moveTo>
                <a:lnTo>
                  <a:pt x="5806052" y="0"/>
                </a:lnTo>
                <a:lnTo>
                  <a:pt x="58060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190429" y="1486787"/>
            <a:ext cx="7907142" cy="1228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79"/>
              </a:lnSpc>
              <a:spcBef>
                <a:spcPct val="0"/>
              </a:spcBef>
            </a:pPr>
            <a:r>
              <a:rPr lang="en-US" sz="7999" strike="noStrike" u="none">
                <a:solidFill>
                  <a:srgbClr val="184B4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YOUNG CARITAS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-9384105">
            <a:off x="-1874326" y="6418186"/>
            <a:ext cx="5806053" cy="4114800"/>
          </a:xfrm>
          <a:custGeom>
            <a:avLst/>
            <a:gdLst/>
            <a:ahLst/>
            <a:cxnLst/>
            <a:rect r="r" b="b" t="t" l="l"/>
            <a:pathLst>
              <a:path h="4114800" w="5806053">
                <a:moveTo>
                  <a:pt x="0" y="0"/>
                </a:moveTo>
                <a:lnTo>
                  <a:pt x="5806052" y="0"/>
                </a:lnTo>
                <a:lnTo>
                  <a:pt x="58060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171940">
            <a:off x="14025113" y="6287705"/>
            <a:ext cx="5806053" cy="4114800"/>
          </a:xfrm>
          <a:custGeom>
            <a:avLst/>
            <a:gdLst/>
            <a:ahLst/>
            <a:cxnLst/>
            <a:rect r="r" b="b" t="t" l="l"/>
            <a:pathLst>
              <a:path h="4114800" w="5806053">
                <a:moveTo>
                  <a:pt x="0" y="0"/>
                </a:moveTo>
                <a:lnTo>
                  <a:pt x="5806052" y="0"/>
                </a:lnTo>
                <a:lnTo>
                  <a:pt x="58060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5673441">
            <a:off x="-1863163" y="147314"/>
            <a:ext cx="5806053" cy="4114800"/>
          </a:xfrm>
          <a:custGeom>
            <a:avLst/>
            <a:gdLst/>
            <a:ahLst/>
            <a:cxnLst/>
            <a:rect r="r" b="b" t="t" l="l"/>
            <a:pathLst>
              <a:path h="4114800" w="5806053">
                <a:moveTo>
                  <a:pt x="0" y="0"/>
                </a:moveTo>
                <a:lnTo>
                  <a:pt x="5806053" y="0"/>
                </a:lnTo>
                <a:lnTo>
                  <a:pt x="58060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44546" y="3959105"/>
            <a:ext cx="18288000" cy="3345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187448" indent="-593724" lvl="1">
              <a:lnSpc>
                <a:spcPts val="6654"/>
              </a:lnSpc>
              <a:buFont typeface="Arial"/>
              <a:buChar char="•"/>
            </a:pPr>
            <a:r>
              <a:rPr lang="en-US" sz="5499">
                <a:solidFill>
                  <a:srgbClr val="184B4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servizio civile universale</a:t>
            </a:r>
          </a:p>
          <a:p>
            <a:pPr algn="l" marL="1187448" indent="-593724" lvl="1">
              <a:lnSpc>
                <a:spcPts val="6654"/>
              </a:lnSpc>
              <a:buFont typeface="Arial"/>
              <a:buChar char="•"/>
            </a:pPr>
            <a:r>
              <a:rPr lang="en-US" sz="5499">
                <a:solidFill>
                  <a:srgbClr val="184B4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incontri tematici gruppi catechesi e scuole</a:t>
            </a:r>
          </a:p>
          <a:p>
            <a:pPr algn="l" marL="1187448" indent="-593724" lvl="1">
              <a:lnSpc>
                <a:spcPts val="6654"/>
              </a:lnSpc>
              <a:buFont typeface="Arial"/>
              <a:buChar char="•"/>
            </a:pPr>
            <a:r>
              <a:rPr lang="en-US" sz="5499">
                <a:solidFill>
                  <a:srgbClr val="184B4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volontariato internazionale / esperienze di viaggio per i gruppi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62324">
            <a:off x="6019390" y="702140"/>
            <a:ext cx="6249219" cy="2056561"/>
          </a:xfrm>
          <a:custGeom>
            <a:avLst/>
            <a:gdLst/>
            <a:ahLst/>
            <a:cxnLst/>
            <a:rect r="r" b="b" t="t" l="l"/>
            <a:pathLst>
              <a:path h="2056561" w="6249219">
                <a:moveTo>
                  <a:pt x="0" y="0"/>
                </a:moveTo>
                <a:lnTo>
                  <a:pt x="6249220" y="0"/>
                </a:lnTo>
                <a:lnTo>
                  <a:pt x="6249220" y="2056562"/>
                </a:lnTo>
                <a:lnTo>
                  <a:pt x="0" y="20565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505970">
            <a:off x="13971347" y="2173686"/>
            <a:ext cx="7859268" cy="8229600"/>
          </a:xfrm>
          <a:custGeom>
            <a:avLst/>
            <a:gdLst/>
            <a:ahLst/>
            <a:cxnLst/>
            <a:rect r="r" b="b" t="t" l="l"/>
            <a:pathLst>
              <a:path h="8229600" w="7859268">
                <a:moveTo>
                  <a:pt x="0" y="0"/>
                </a:moveTo>
                <a:lnTo>
                  <a:pt x="7859268" y="0"/>
                </a:lnTo>
                <a:lnTo>
                  <a:pt x="78592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3999"/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093491" y="1209864"/>
            <a:ext cx="8236415" cy="10732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469"/>
              </a:lnSpc>
              <a:spcBef>
                <a:spcPct val="0"/>
              </a:spcBef>
            </a:pPr>
            <a:r>
              <a:rPr lang="en-US" sz="6999" strike="noStrike" u="none">
                <a:solidFill>
                  <a:srgbClr val="184B4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PAGINA PROGETTI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87715" y="5143500"/>
            <a:ext cx="16844851" cy="1001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985"/>
              </a:lnSpc>
              <a:spcBef>
                <a:spcPct val="0"/>
              </a:spcBef>
            </a:pPr>
            <a:r>
              <a:rPr lang="en-US" sz="6599" strike="noStrike" u="none">
                <a:solidFill>
                  <a:srgbClr val="184B4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https://www.caritasbergamo.it/richiesteprogetti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4857708">
            <a:off x="-3738106" y="4259653"/>
            <a:ext cx="7859268" cy="8229600"/>
          </a:xfrm>
          <a:custGeom>
            <a:avLst/>
            <a:gdLst/>
            <a:ahLst/>
            <a:cxnLst/>
            <a:rect r="r" b="b" t="t" l="l"/>
            <a:pathLst>
              <a:path h="8229600" w="7859268">
                <a:moveTo>
                  <a:pt x="0" y="0"/>
                </a:moveTo>
                <a:lnTo>
                  <a:pt x="7859268" y="0"/>
                </a:lnTo>
                <a:lnTo>
                  <a:pt x="78592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3999"/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62324">
            <a:off x="4876830" y="-123354"/>
            <a:ext cx="7517078" cy="2473802"/>
          </a:xfrm>
          <a:custGeom>
            <a:avLst/>
            <a:gdLst/>
            <a:ahLst/>
            <a:cxnLst/>
            <a:rect r="r" b="b" t="t" l="l"/>
            <a:pathLst>
              <a:path h="2473802" w="7517078">
                <a:moveTo>
                  <a:pt x="0" y="0"/>
                </a:moveTo>
                <a:lnTo>
                  <a:pt x="7517078" y="0"/>
                </a:lnTo>
                <a:lnTo>
                  <a:pt x="7517078" y="2473801"/>
                </a:lnTo>
                <a:lnTo>
                  <a:pt x="0" y="24738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359532" y="2406480"/>
            <a:ext cx="3625975" cy="1654246"/>
          </a:xfrm>
          <a:custGeom>
            <a:avLst/>
            <a:gdLst/>
            <a:ahLst/>
            <a:cxnLst/>
            <a:rect r="r" b="b" t="t" l="l"/>
            <a:pathLst>
              <a:path h="1654246" w="3625975">
                <a:moveTo>
                  <a:pt x="0" y="0"/>
                </a:moveTo>
                <a:lnTo>
                  <a:pt x="3625974" y="0"/>
                </a:lnTo>
                <a:lnTo>
                  <a:pt x="3625974" y="1654247"/>
                </a:lnTo>
                <a:lnTo>
                  <a:pt x="0" y="1654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693713" y="4324813"/>
            <a:ext cx="3588991" cy="1637374"/>
          </a:xfrm>
          <a:custGeom>
            <a:avLst/>
            <a:gdLst/>
            <a:ahLst/>
            <a:cxnLst/>
            <a:rect r="r" b="b" t="t" l="l"/>
            <a:pathLst>
              <a:path h="1637374" w="3588991">
                <a:moveTo>
                  <a:pt x="0" y="0"/>
                </a:moveTo>
                <a:lnTo>
                  <a:pt x="3588991" y="0"/>
                </a:lnTo>
                <a:lnTo>
                  <a:pt x="3588991" y="1637374"/>
                </a:lnTo>
                <a:lnTo>
                  <a:pt x="0" y="16373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211949" y="4324813"/>
            <a:ext cx="3535931" cy="1613167"/>
          </a:xfrm>
          <a:custGeom>
            <a:avLst/>
            <a:gdLst/>
            <a:ahLst/>
            <a:cxnLst/>
            <a:rect r="r" b="b" t="t" l="l"/>
            <a:pathLst>
              <a:path h="1613167" w="3535931">
                <a:moveTo>
                  <a:pt x="0" y="0"/>
                </a:moveTo>
                <a:lnTo>
                  <a:pt x="3535931" y="0"/>
                </a:lnTo>
                <a:lnTo>
                  <a:pt x="3535931" y="1613167"/>
                </a:lnTo>
                <a:lnTo>
                  <a:pt x="0" y="16131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144000" y="2406480"/>
            <a:ext cx="3503150" cy="1598211"/>
          </a:xfrm>
          <a:custGeom>
            <a:avLst/>
            <a:gdLst/>
            <a:ahLst/>
            <a:cxnLst/>
            <a:rect r="r" b="b" t="t" l="l"/>
            <a:pathLst>
              <a:path h="1598211" w="3503150">
                <a:moveTo>
                  <a:pt x="0" y="0"/>
                </a:moveTo>
                <a:lnTo>
                  <a:pt x="3503150" y="0"/>
                </a:lnTo>
                <a:lnTo>
                  <a:pt x="3503150" y="1598211"/>
                </a:lnTo>
                <a:lnTo>
                  <a:pt x="0" y="1598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026289" y="4362979"/>
            <a:ext cx="3505335" cy="1599208"/>
          </a:xfrm>
          <a:custGeom>
            <a:avLst/>
            <a:gdLst/>
            <a:ahLst/>
            <a:cxnLst/>
            <a:rect r="r" b="b" t="t" l="l"/>
            <a:pathLst>
              <a:path h="1599208" w="3505335">
                <a:moveTo>
                  <a:pt x="0" y="0"/>
                </a:moveTo>
                <a:lnTo>
                  <a:pt x="3505335" y="0"/>
                </a:lnTo>
                <a:lnTo>
                  <a:pt x="3505335" y="1599208"/>
                </a:lnTo>
                <a:lnTo>
                  <a:pt x="0" y="15992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2052818" y="4394102"/>
            <a:ext cx="3478806" cy="161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35"/>
              </a:lnSpc>
              <a:spcBef>
                <a:spcPct val="0"/>
              </a:spcBef>
            </a:pPr>
            <a:r>
              <a:rPr lang="en-US" b="true" sz="3500" strike="noStrike" u="none">
                <a:solidFill>
                  <a:srgbClr val="184B4B"/>
                </a:solidFill>
                <a:latin typeface="Roboto Bold"/>
                <a:ea typeface="Roboto Bold"/>
                <a:cs typeface="Roboto Bold"/>
                <a:sym typeface="Roboto Bold"/>
              </a:rPr>
              <a:t>CET 6</a:t>
            </a:r>
          </a:p>
          <a:p>
            <a:pPr algn="ctr" marL="0" indent="0" lvl="0">
              <a:lnSpc>
                <a:spcPts val="4235"/>
              </a:lnSpc>
              <a:spcBef>
                <a:spcPct val="0"/>
              </a:spcBef>
            </a:pPr>
            <a:r>
              <a:rPr lang="en-US" sz="3500" strike="noStrike" u="none">
                <a:solidFill>
                  <a:srgbClr val="184B4B"/>
                </a:solidFill>
                <a:latin typeface="Roboto"/>
                <a:ea typeface="Roboto"/>
                <a:cs typeface="Roboto"/>
                <a:sym typeface="Roboto"/>
              </a:rPr>
              <a:t>ALESSANDRO</a:t>
            </a:r>
          </a:p>
          <a:p>
            <a:pPr algn="ctr" marL="0" indent="0" lvl="0">
              <a:lnSpc>
                <a:spcPts val="4235"/>
              </a:lnSpc>
              <a:spcBef>
                <a:spcPct val="0"/>
              </a:spcBef>
            </a:pPr>
            <a:r>
              <a:rPr lang="en-US" sz="3500" strike="noStrike" u="none">
                <a:solidFill>
                  <a:srgbClr val="184B4B"/>
                </a:solidFill>
                <a:latin typeface="Roboto"/>
                <a:ea typeface="Roboto"/>
                <a:cs typeface="Roboto"/>
                <a:sym typeface="Roboto"/>
              </a:rPr>
              <a:t>LIVIA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722772">
            <a:off x="15350560" y="-1278138"/>
            <a:ext cx="4238090" cy="4114800"/>
          </a:xfrm>
          <a:custGeom>
            <a:avLst/>
            <a:gdLst/>
            <a:ahLst/>
            <a:cxnLst/>
            <a:rect r="r" b="b" t="t" l="l"/>
            <a:pathLst>
              <a:path h="4114800" w="4238090">
                <a:moveTo>
                  <a:pt x="0" y="0"/>
                </a:moveTo>
                <a:lnTo>
                  <a:pt x="4238090" y="0"/>
                </a:lnTo>
                <a:lnTo>
                  <a:pt x="42380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991987" y="813463"/>
            <a:ext cx="11975855" cy="1067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469"/>
              </a:lnSpc>
              <a:spcBef>
                <a:spcPct val="0"/>
              </a:spcBef>
            </a:pPr>
            <a:r>
              <a:rPr lang="en-US" sz="6999">
                <a:solidFill>
                  <a:srgbClr val="184B4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O</a:t>
            </a:r>
            <a:r>
              <a:rPr lang="en-US" sz="6999" strike="noStrike" u="none">
                <a:solidFill>
                  <a:srgbClr val="184B4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peratori referenti per CET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440431" y="2396955"/>
            <a:ext cx="3478806" cy="1071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34"/>
              </a:lnSpc>
              <a:spcBef>
                <a:spcPct val="0"/>
              </a:spcBef>
            </a:pPr>
            <a:r>
              <a:rPr lang="en-US" b="true" sz="3499" strike="noStrike" u="none">
                <a:solidFill>
                  <a:srgbClr val="184B4B"/>
                </a:solidFill>
                <a:latin typeface="Roboto Bold"/>
                <a:ea typeface="Roboto Bold"/>
                <a:cs typeface="Roboto Bold"/>
                <a:sym typeface="Roboto Bold"/>
              </a:rPr>
              <a:t>CET 1 - 2</a:t>
            </a:r>
          </a:p>
          <a:p>
            <a:pPr algn="ctr" marL="0" indent="0" lvl="0">
              <a:lnSpc>
                <a:spcPts val="4234"/>
              </a:lnSpc>
              <a:spcBef>
                <a:spcPct val="0"/>
              </a:spcBef>
            </a:pPr>
            <a:r>
              <a:rPr lang="en-US" sz="3499">
                <a:solidFill>
                  <a:srgbClr val="184B4B"/>
                </a:solidFill>
                <a:latin typeface="Roboto"/>
                <a:ea typeface="Roboto"/>
                <a:cs typeface="Roboto"/>
                <a:sym typeface="Roboto"/>
              </a:rPr>
              <a:t>GIORDANO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273622" y="2387430"/>
            <a:ext cx="3097132" cy="161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35"/>
              </a:lnSpc>
              <a:spcBef>
                <a:spcPct val="0"/>
              </a:spcBef>
            </a:pPr>
            <a:r>
              <a:rPr lang="en-US" b="true" sz="3500" strike="noStrike" u="none">
                <a:solidFill>
                  <a:srgbClr val="184B4B"/>
                </a:solidFill>
                <a:latin typeface="Roboto Bold"/>
                <a:ea typeface="Roboto Bold"/>
                <a:cs typeface="Roboto Bold"/>
                <a:sym typeface="Roboto Bold"/>
              </a:rPr>
              <a:t>CET 3</a:t>
            </a:r>
          </a:p>
          <a:p>
            <a:pPr algn="ctr" marL="0" indent="0" lvl="0">
              <a:lnSpc>
                <a:spcPts val="4235"/>
              </a:lnSpc>
              <a:spcBef>
                <a:spcPct val="0"/>
              </a:spcBef>
            </a:pPr>
            <a:r>
              <a:rPr lang="en-US" sz="3500" strike="noStrike" u="none">
                <a:solidFill>
                  <a:srgbClr val="184B4B"/>
                </a:solidFill>
                <a:latin typeface="Roboto"/>
                <a:ea typeface="Roboto"/>
                <a:cs typeface="Roboto"/>
                <a:sym typeface="Roboto"/>
              </a:rPr>
              <a:t>ROBERTA</a:t>
            </a:r>
          </a:p>
          <a:p>
            <a:pPr algn="ctr" marL="0" indent="0" lvl="0">
              <a:lnSpc>
                <a:spcPts val="4235"/>
              </a:lnSpc>
              <a:spcBef>
                <a:spcPct val="0"/>
              </a:spcBef>
            </a:pPr>
            <a:r>
              <a:rPr lang="en-US" sz="3500" strike="noStrike" u="none">
                <a:solidFill>
                  <a:srgbClr val="184B4B"/>
                </a:solidFill>
                <a:latin typeface="Roboto"/>
                <a:ea typeface="Roboto"/>
                <a:cs typeface="Roboto"/>
                <a:sym typeface="Roboto"/>
              </a:rPr>
              <a:t>GIORDANO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693713" y="4262794"/>
            <a:ext cx="3478806" cy="161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35"/>
              </a:lnSpc>
              <a:spcBef>
                <a:spcPct val="0"/>
              </a:spcBef>
            </a:pPr>
            <a:r>
              <a:rPr lang="en-US" b="true" sz="3500" strike="noStrike" u="none">
                <a:solidFill>
                  <a:srgbClr val="184B4B"/>
                </a:solidFill>
                <a:latin typeface="Roboto Bold"/>
                <a:ea typeface="Roboto Bold"/>
                <a:cs typeface="Roboto Bold"/>
                <a:sym typeface="Roboto Bold"/>
              </a:rPr>
              <a:t>CET 4</a:t>
            </a:r>
          </a:p>
          <a:p>
            <a:pPr algn="ctr" marL="0" indent="0" lvl="0">
              <a:lnSpc>
                <a:spcPts val="4235"/>
              </a:lnSpc>
              <a:spcBef>
                <a:spcPct val="0"/>
              </a:spcBef>
            </a:pPr>
            <a:r>
              <a:rPr lang="en-US" sz="3500" strike="noStrike" u="none">
                <a:solidFill>
                  <a:srgbClr val="184B4B"/>
                </a:solidFill>
                <a:latin typeface="Roboto"/>
                <a:ea typeface="Roboto"/>
                <a:cs typeface="Roboto"/>
                <a:sym typeface="Roboto"/>
              </a:rPr>
              <a:t>ERICA</a:t>
            </a:r>
          </a:p>
          <a:p>
            <a:pPr algn="ctr" marL="0" indent="0" lvl="0">
              <a:lnSpc>
                <a:spcPts val="4235"/>
              </a:lnSpc>
              <a:spcBef>
                <a:spcPct val="0"/>
              </a:spcBef>
            </a:pPr>
            <a:r>
              <a:rPr lang="en-US" sz="3500" strike="noStrike" u="none">
                <a:solidFill>
                  <a:srgbClr val="184B4B"/>
                </a:solidFill>
                <a:latin typeface="Roboto"/>
                <a:ea typeface="Roboto"/>
                <a:cs typeface="Roboto"/>
                <a:sym typeface="Roboto"/>
              </a:rPr>
              <a:t>ALEX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211949" y="4394102"/>
            <a:ext cx="3478806" cy="1081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35"/>
              </a:lnSpc>
              <a:spcBef>
                <a:spcPct val="0"/>
              </a:spcBef>
            </a:pPr>
            <a:r>
              <a:rPr lang="en-US" b="true" sz="3500" strike="noStrike" u="none">
                <a:solidFill>
                  <a:srgbClr val="184B4B"/>
                </a:solidFill>
                <a:latin typeface="Roboto Bold"/>
                <a:ea typeface="Roboto Bold"/>
                <a:cs typeface="Roboto Bold"/>
                <a:sym typeface="Roboto Bold"/>
              </a:rPr>
              <a:t>CET 5</a:t>
            </a:r>
          </a:p>
          <a:p>
            <a:pPr algn="ctr" marL="0" indent="0" lvl="0">
              <a:lnSpc>
                <a:spcPts val="4235"/>
              </a:lnSpc>
              <a:spcBef>
                <a:spcPct val="0"/>
              </a:spcBef>
            </a:pPr>
            <a:r>
              <a:rPr lang="en-US" sz="3500" strike="noStrike" u="none">
                <a:solidFill>
                  <a:srgbClr val="184B4B"/>
                </a:solidFill>
                <a:latin typeface="Roboto"/>
                <a:ea typeface="Roboto"/>
                <a:cs typeface="Roboto"/>
                <a:sym typeface="Roboto"/>
              </a:rPr>
              <a:t>ALEX</a:t>
            </a:r>
          </a:p>
        </p:txBody>
      </p:sp>
      <p:sp>
        <p:nvSpPr>
          <p:cNvPr name="Freeform 16" id="16"/>
          <p:cNvSpPr/>
          <p:nvPr/>
        </p:nvSpPr>
        <p:spPr>
          <a:xfrm flipH="true" flipV="false" rot="-870694">
            <a:off x="-997445" y="-1346540"/>
            <a:ext cx="4238090" cy="4114800"/>
          </a:xfrm>
          <a:custGeom>
            <a:avLst/>
            <a:gdLst/>
            <a:ahLst/>
            <a:cxnLst/>
            <a:rect r="r" b="b" t="t" l="l"/>
            <a:pathLst>
              <a:path h="4114800" w="4238090">
                <a:moveTo>
                  <a:pt x="4238090" y="0"/>
                </a:moveTo>
                <a:lnTo>
                  <a:pt x="0" y="0"/>
                </a:lnTo>
                <a:lnTo>
                  <a:pt x="0" y="4114800"/>
                </a:lnTo>
                <a:lnTo>
                  <a:pt x="4238090" y="4114800"/>
                </a:lnTo>
                <a:lnTo>
                  <a:pt x="423809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4337561" y="6344324"/>
            <a:ext cx="3581676" cy="1634037"/>
          </a:xfrm>
          <a:custGeom>
            <a:avLst/>
            <a:gdLst/>
            <a:ahLst/>
            <a:cxnLst/>
            <a:rect r="r" b="b" t="t" l="l"/>
            <a:pathLst>
              <a:path h="1634037" w="3581676">
                <a:moveTo>
                  <a:pt x="0" y="0"/>
                </a:moveTo>
                <a:lnTo>
                  <a:pt x="3581676" y="0"/>
                </a:lnTo>
                <a:lnTo>
                  <a:pt x="3581676" y="1634037"/>
                </a:lnTo>
                <a:lnTo>
                  <a:pt x="0" y="1634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9273622" y="6324137"/>
            <a:ext cx="3503150" cy="1598211"/>
          </a:xfrm>
          <a:custGeom>
            <a:avLst/>
            <a:gdLst/>
            <a:ahLst/>
            <a:cxnLst/>
            <a:rect r="r" b="b" t="t" l="l"/>
            <a:pathLst>
              <a:path h="1598211" w="3503150">
                <a:moveTo>
                  <a:pt x="0" y="0"/>
                </a:moveTo>
                <a:lnTo>
                  <a:pt x="3503150" y="0"/>
                </a:lnTo>
                <a:lnTo>
                  <a:pt x="3503150" y="1598211"/>
                </a:lnTo>
                <a:lnTo>
                  <a:pt x="0" y="1598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4388996" y="6400337"/>
            <a:ext cx="3478806" cy="1071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34"/>
              </a:lnSpc>
              <a:spcBef>
                <a:spcPct val="0"/>
              </a:spcBef>
            </a:pPr>
            <a:r>
              <a:rPr lang="en-US" b="true" sz="3499" strike="noStrike" u="none">
                <a:solidFill>
                  <a:srgbClr val="184B4B"/>
                </a:solidFill>
                <a:latin typeface="Roboto Bold"/>
                <a:ea typeface="Roboto Bold"/>
                <a:cs typeface="Roboto Bold"/>
                <a:sym typeface="Roboto Bold"/>
              </a:rPr>
              <a:t>CET 7 - 8 </a:t>
            </a:r>
          </a:p>
          <a:p>
            <a:pPr algn="ctr" marL="0" indent="0" lvl="0">
              <a:lnSpc>
                <a:spcPts val="4234"/>
              </a:lnSpc>
              <a:spcBef>
                <a:spcPct val="0"/>
              </a:spcBef>
            </a:pPr>
            <a:r>
              <a:rPr lang="en-US" sz="3499" strike="noStrike" u="none">
                <a:solidFill>
                  <a:srgbClr val="184B4B"/>
                </a:solidFill>
                <a:latin typeface="Roboto"/>
                <a:ea typeface="Roboto"/>
                <a:cs typeface="Roboto"/>
                <a:sym typeface="Roboto"/>
              </a:rPr>
              <a:t>DAVID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168344" y="6343187"/>
            <a:ext cx="3608428" cy="161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35"/>
              </a:lnSpc>
              <a:spcBef>
                <a:spcPct val="0"/>
              </a:spcBef>
            </a:pPr>
            <a:r>
              <a:rPr lang="en-US" b="true" sz="3500" strike="noStrike" u="none">
                <a:solidFill>
                  <a:srgbClr val="184B4B"/>
                </a:solidFill>
                <a:latin typeface="Roboto Bold"/>
                <a:ea typeface="Roboto Bold"/>
                <a:cs typeface="Roboto Bold"/>
                <a:sym typeface="Roboto Bold"/>
              </a:rPr>
              <a:t>CET 9</a:t>
            </a:r>
          </a:p>
          <a:p>
            <a:pPr algn="ctr" marL="0" indent="0" lvl="0">
              <a:lnSpc>
                <a:spcPts val="4235"/>
              </a:lnSpc>
              <a:spcBef>
                <a:spcPct val="0"/>
              </a:spcBef>
            </a:pPr>
            <a:r>
              <a:rPr lang="en-US" sz="3500" strike="noStrike" u="none">
                <a:solidFill>
                  <a:srgbClr val="184B4B"/>
                </a:solidFill>
                <a:latin typeface="Roboto"/>
                <a:ea typeface="Roboto"/>
                <a:cs typeface="Roboto"/>
                <a:sym typeface="Roboto"/>
              </a:rPr>
              <a:t>ERICA</a:t>
            </a:r>
          </a:p>
          <a:p>
            <a:pPr algn="ctr" marL="0" indent="0" lvl="0">
              <a:lnSpc>
                <a:spcPts val="4235"/>
              </a:lnSpc>
              <a:spcBef>
                <a:spcPct val="0"/>
              </a:spcBef>
            </a:pPr>
            <a:r>
              <a:rPr lang="en-US" sz="3500" strike="noStrike" u="none">
                <a:solidFill>
                  <a:srgbClr val="184B4B"/>
                </a:solidFill>
                <a:latin typeface="Roboto"/>
                <a:ea typeface="Roboto"/>
                <a:cs typeface="Roboto"/>
                <a:sym typeface="Roboto"/>
              </a:rPr>
              <a:t>ALEX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2645936" y="8396323"/>
            <a:ext cx="3581676" cy="1634037"/>
          </a:xfrm>
          <a:custGeom>
            <a:avLst/>
            <a:gdLst/>
            <a:ahLst/>
            <a:cxnLst/>
            <a:rect r="r" b="b" t="t" l="l"/>
            <a:pathLst>
              <a:path h="1634037" w="3581676">
                <a:moveTo>
                  <a:pt x="0" y="0"/>
                </a:moveTo>
                <a:lnTo>
                  <a:pt x="3581676" y="0"/>
                </a:lnTo>
                <a:lnTo>
                  <a:pt x="3581676" y="1634037"/>
                </a:lnTo>
                <a:lnTo>
                  <a:pt x="0" y="1634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7240512" y="8396323"/>
            <a:ext cx="3581676" cy="1634037"/>
          </a:xfrm>
          <a:custGeom>
            <a:avLst/>
            <a:gdLst/>
            <a:ahLst/>
            <a:cxnLst/>
            <a:rect r="r" b="b" t="t" l="l"/>
            <a:pathLst>
              <a:path h="1634037" w="3581676">
                <a:moveTo>
                  <a:pt x="0" y="0"/>
                </a:moveTo>
                <a:lnTo>
                  <a:pt x="3581676" y="0"/>
                </a:lnTo>
                <a:lnTo>
                  <a:pt x="3581676" y="1634037"/>
                </a:lnTo>
                <a:lnTo>
                  <a:pt x="0" y="1634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2052818" y="8441282"/>
            <a:ext cx="3581676" cy="1634037"/>
          </a:xfrm>
          <a:custGeom>
            <a:avLst/>
            <a:gdLst/>
            <a:ahLst/>
            <a:cxnLst/>
            <a:rect r="r" b="b" t="t" l="l"/>
            <a:pathLst>
              <a:path h="1634037" w="3581676">
                <a:moveTo>
                  <a:pt x="0" y="0"/>
                </a:moveTo>
                <a:lnTo>
                  <a:pt x="3581676" y="0"/>
                </a:lnTo>
                <a:lnTo>
                  <a:pt x="3581676" y="1634036"/>
                </a:lnTo>
                <a:lnTo>
                  <a:pt x="0" y="16340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2693713" y="8422232"/>
            <a:ext cx="3478806" cy="161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35"/>
              </a:lnSpc>
              <a:spcBef>
                <a:spcPct val="0"/>
              </a:spcBef>
            </a:pPr>
            <a:r>
              <a:rPr lang="en-US" b="true" sz="3500" strike="noStrike" u="none">
                <a:solidFill>
                  <a:srgbClr val="184B4B"/>
                </a:solidFill>
                <a:latin typeface="Roboto Bold"/>
                <a:ea typeface="Roboto Bold"/>
                <a:cs typeface="Roboto Bold"/>
                <a:sym typeface="Roboto Bold"/>
              </a:rPr>
              <a:t>CET 10</a:t>
            </a:r>
          </a:p>
          <a:p>
            <a:pPr algn="ctr" marL="0" indent="0" lvl="0">
              <a:lnSpc>
                <a:spcPts val="4235"/>
              </a:lnSpc>
              <a:spcBef>
                <a:spcPct val="0"/>
              </a:spcBef>
            </a:pPr>
            <a:r>
              <a:rPr lang="en-US" sz="3500" strike="noStrike" u="none">
                <a:solidFill>
                  <a:srgbClr val="184B4B"/>
                </a:solidFill>
                <a:latin typeface="Roboto"/>
                <a:ea typeface="Roboto"/>
                <a:cs typeface="Roboto"/>
                <a:sym typeface="Roboto"/>
              </a:rPr>
              <a:t>ALESSANDRO</a:t>
            </a:r>
          </a:p>
          <a:p>
            <a:pPr algn="ctr" marL="0" indent="0" lvl="0">
              <a:lnSpc>
                <a:spcPts val="4235"/>
              </a:lnSpc>
              <a:spcBef>
                <a:spcPct val="0"/>
              </a:spcBef>
            </a:pPr>
            <a:r>
              <a:rPr lang="en-US" sz="3500" strike="noStrike" u="none">
                <a:solidFill>
                  <a:srgbClr val="184B4B"/>
                </a:solidFill>
                <a:latin typeface="Roboto"/>
                <a:ea typeface="Roboto"/>
                <a:cs typeface="Roboto"/>
                <a:sym typeface="Roboto"/>
              </a:rPr>
              <a:t>DAVID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7240512" y="8453062"/>
            <a:ext cx="3478806" cy="1081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35"/>
              </a:lnSpc>
              <a:spcBef>
                <a:spcPct val="0"/>
              </a:spcBef>
            </a:pPr>
            <a:r>
              <a:rPr lang="en-US" b="true" sz="3500" strike="noStrike" u="none">
                <a:solidFill>
                  <a:srgbClr val="184B4B"/>
                </a:solidFill>
                <a:latin typeface="Roboto Bold"/>
                <a:ea typeface="Roboto Bold"/>
                <a:cs typeface="Roboto Bold"/>
                <a:sym typeface="Roboto Bold"/>
              </a:rPr>
              <a:t>CET 11</a:t>
            </a:r>
          </a:p>
          <a:p>
            <a:pPr algn="ctr" marL="0" indent="0" lvl="0">
              <a:lnSpc>
                <a:spcPts val="4235"/>
              </a:lnSpc>
              <a:spcBef>
                <a:spcPct val="0"/>
              </a:spcBef>
            </a:pPr>
            <a:r>
              <a:rPr lang="en-US" sz="3500" strike="noStrike" u="none">
                <a:solidFill>
                  <a:srgbClr val="184B4B"/>
                </a:solidFill>
                <a:latin typeface="Roboto"/>
                <a:ea typeface="Roboto"/>
                <a:cs typeface="Roboto"/>
                <a:sym typeface="Roboto"/>
              </a:rPr>
              <a:t>DANIELA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079347" y="8453062"/>
            <a:ext cx="3478806" cy="1081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35"/>
              </a:lnSpc>
              <a:spcBef>
                <a:spcPct val="0"/>
              </a:spcBef>
            </a:pPr>
            <a:r>
              <a:rPr lang="en-US" b="true" sz="3500" strike="noStrike" u="none">
                <a:solidFill>
                  <a:srgbClr val="184B4B"/>
                </a:solidFill>
                <a:latin typeface="Roboto Bold"/>
                <a:ea typeface="Roboto Bold"/>
                <a:cs typeface="Roboto Bold"/>
                <a:sym typeface="Roboto Bold"/>
              </a:rPr>
              <a:t>CET 12-13</a:t>
            </a:r>
          </a:p>
          <a:p>
            <a:pPr algn="ctr" marL="0" indent="0" lvl="0">
              <a:lnSpc>
                <a:spcPts val="4235"/>
              </a:lnSpc>
              <a:spcBef>
                <a:spcPct val="0"/>
              </a:spcBef>
            </a:pPr>
            <a:r>
              <a:rPr lang="en-US" sz="3500" strike="noStrike" u="none">
                <a:solidFill>
                  <a:srgbClr val="184B4B"/>
                </a:solidFill>
                <a:latin typeface="Roboto"/>
                <a:ea typeface="Roboto"/>
                <a:cs typeface="Roboto"/>
                <a:sym typeface="Roboto"/>
              </a:rPr>
              <a:t>DANIELA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62324">
            <a:off x="6019390" y="702140"/>
            <a:ext cx="6249219" cy="2056561"/>
          </a:xfrm>
          <a:custGeom>
            <a:avLst/>
            <a:gdLst/>
            <a:ahLst/>
            <a:cxnLst/>
            <a:rect r="r" b="b" t="t" l="l"/>
            <a:pathLst>
              <a:path h="2056561" w="6249219">
                <a:moveTo>
                  <a:pt x="0" y="0"/>
                </a:moveTo>
                <a:lnTo>
                  <a:pt x="6249220" y="0"/>
                </a:lnTo>
                <a:lnTo>
                  <a:pt x="6249220" y="2056562"/>
                </a:lnTo>
                <a:lnTo>
                  <a:pt x="0" y="20565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505970">
            <a:off x="13971347" y="2173686"/>
            <a:ext cx="7859268" cy="8229600"/>
          </a:xfrm>
          <a:custGeom>
            <a:avLst/>
            <a:gdLst/>
            <a:ahLst/>
            <a:cxnLst/>
            <a:rect r="r" b="b" t="t" l="l"/>
            <a:pathLst>
              <a:path h="8229600" w="7859268">
                <a:moveTo>
                  <a:pt x="0" y="0"/>
                </a:moveTo>
                <a:lnTo>
                  <a:pt x="7859268" y="0"/>
                </a:lnTo>
                <a:lnTo>
                  <a:pt x="78592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3999"/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093491" y="1209864"/>
            <a:ext cx="8236415" cy="1228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79"/>
              </a:lnSpc>
              <a:spcBef>
                <a:spcPct val="0"/>
              </a:spcBef>
            </a:pPr>
            <a:r>
              <a:rPr lang="en-US" sz="7999" strike="noStrike" u="none">
                <a:solidFill>
                  <a:srgbClr val="184B4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Contatti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-4857708">
            <a:off x="-3738106" y="4259653"/>
            <a:ext cx="7859268" cy="8229600"/>
          </a:xfrm>
          <a:custGeom>
            <a:avLst/>
            <a:gdLst/>
            <a:ahLst/>
            <a:cxnLst/>
            <a:rect r="r" b="b" t="t" l="l"/>
            <a:pathLst>
              <a:path h="8229600" w="7859268">
                <a:moveTo>
                  <a:pt x="0" y="0"/>
                </a:moveTo>
                <a:lnTo>
                  <a:pt x="7859268" y="0"/>
                </a:lnTo>
                <a:lnTo>
                  <a:pt x="78592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3999"/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952999" y="3315531"/>
            <a:ext cx="15035587" cy="5407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558"/>
              </a:lnSpc>
              <a:spcBef>
                <a:spcPct val="0"/>
              </a:spcBef>
            </a:pPr>
            <a:r>
              <a:rPr lang="en-US" sz="6112" strike="noStrike" u="none">
                <a:solidFill>
                  <a:srgbClr val="184B4B"/>
                </a:solidFill>
                <a:latin typeface="Roboto"/>
                <a:ea typeface="Roboto"/>
                <a:cs typeface="Roboto"/>
                <a:sym typeface="Roboto"/>
              </a:rPr>
              <a:t>Giordano: g.feltre@caritasbergamo.it</a:t>
            </a:r>
          </a:p>
          <a:p>
            <a:pPr algn="l" marL="0" indent="0" lvl="0">
              <a:lnSpc>
                <a:spcPts val="8558"/>
              </a:lnSpc>
              <a:spcBef>
                <a:spcPct val="0"/>
              </a:spcBef>
            </a:pPr>
            <a:r>
              <a:rPr lang="en-US" sz="6112" strike="noStrike" u="none">
                <a:solidFill>
                  <a:srgbClr val="184B4B"/>
                </a:solidFill>
                <a:latin typeface="Roboto"/>
                <a:ea typeface="Roboto"/>
                <a:cs typeface="Roboto"/>
                <a:sym typeface="Roboto"/>
              </a:rPr>
              <a:t>Daniela: d.plebani@caritasbergamo.it </a:t>
            </a:r>
          </a:p>
          <a:p>
            <a:pPr algn="l" marL="0" indent="0" lvl="0">
              <a:lnSpc>
                <a:spcPts val="8558"/>
              </a:lnSpc>
              <a:spcBef>
                <a:spcPct val="0"/>
              </a:spcBef>
            </a:pPr>
            <a:r>
              <a:rPr lang="en-US" sz="6112" strike="noStrike" u="none">
                <a:solidFill>
                  <a:srgbClr val="184B4B"/>
                </a:solidFill>
                <a:latin typeface="Roboto"/>
                <a:ea typeface="Roboto"/>
                <a:cs typeface="Roboto"/>
                <a:sym typeface="Roboto"/>
              </a:rPr>
              <a:t>Alex: a.ghisalberti@caritasbergamo.it</a:t>
            </a:r>
          </a:p>
          <a:p>
            <a:pPr algn="l" marL="0" indent="0" lvl="0">
              <a:lnSpc>
                <a:spcPts val="8558"/>
              </a:lnSpc>
              <a:spcBef>
                <a:spcPct val="0"/>
              </a:spcBef>
            </a:pPr>
            <a:r>
              <a:rPr lang="en-US" sz="6112" strike="noStrike" u="none">
                <a:solidFill>
                  <a:srgbClr val="184B4B"/>
                </a:solidFill>
                <a:latin typeface="Roboto"/>
                <a:ea typeface="Roboto"/>
                <a:cs typeface="Roboto"/>
                <a:sym typeface="Roboto"/>
              </a:rPr>
              <a:t>David: d.mazzoleni@caritasbergamo.it </a:t>
            </a:r>
          </a:p>
          <a:p>
            <a:pPr algn="l" marL="0" indent="0" lvl="0">
              <a:lnSpc>
                <a:spcPts val="8558"/>
              </a:lnSpc>
              <a:spcBef>
                <a:spcPct val="0"/>
              </a:spcBef>
            </a:pPr>
            <a:r>
              <a:rPr lang="en-US" sz="6112" strike="noStrike" u="none">
                <a:solidFill>
                  <a:srgbClr val="184B4B"/>
                </a:solidFill>
                <a:latin typeface="Roboto"/>
                <a:ea typeface="Roboto"/>
                <a:cs typeface="Roboto"/>
                <a:sym typeface="Roboto"/>
              </a:rPr>
              <a:t>Livia: l.brembilla@caritasbergamo.it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DAGbslq2_kQ</dc:identifier>
  <dcterms:modified xsi:type="dcterms:W3CDTF">2011-08-01T06:04:30Z</dcterms:modified>
  <cp:revision>1</cp:revision>
  <dc:title>equipe comunità_slide 14 gennaio 2025</dc:title>
</cp:coreProperties>
</file>