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3" r:id="rId6"/>
    <p:sldId id="264" r:id="rId7"/>
    <p:sldId id="265" r:id="rId8"/>
    <p:sldId id="266"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3" autoAdjust="0"/>
  </p:normalViewPr>
  <p:slideViewPr>
    <p:cSldViewPr snapToGrid="0">
      <p:cViewPr varScale="1">
        <p:scale>
          <a:sx n="86" d="100"/>
          <a:sy n="86" d="100"/>
        </p:scale>
        <p:origin x="5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operabonomelli.it/" TargetMode="External"/><Relationship Id="rId7" Type="http://schemas.openxmlformats.org/officeDocument/2006/relationships/image" Target="../media/image4.jpeg"/><Relationship Id="rId2" Type="http://schemas.openxmlformats.org/officeDocument/2006/relationships/hyperlink" Target="mailto:stefano-.galliani@operabonomelli.it"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CA543A-72F8-125E-5978-D0490CE95ECF}"/>
              </a:ext>
            </a:extLst>
          </p:cNvPr>
          <p:cNvSpPr>
            <a:spLocks noGrp="1"/>
          </p:cNvSpPr>
          <p:nvPr>
            <p:ph type="ctrTitle"/>
          </p:nvPr>
        </p:nvSpPr>
        <p:spPr>
          <a:xfrm>
            <a:off x="1507067" y="2404534"/>
            <a:ext cx="7766936" cy="2740658"/>
          </a:xfrm>
        </p:spPr>
        <p:txBody>
          <a:bodyPr/>
          <a:lstStyle/>
          <a:p>
            <a:pPr>
              <a:spcBef>
                <a:spcPts val="1600"/>
              </a:spcBef>
            </a:pPr>
            <a:r>
              <a:rPr lang="it-IT" dirty="0">
                <a:solidFill>
                  <a:srgbClr val="353744"/>
                </a:solidFill>
                <a:effectLst/>
                <a:latin typeface="Proxima Nova"/>
                <a:ea typeface="Proxima Nova"/>
                <a:cs typeface="Proxima Nova"/>
              </a:rPr>
              <a:t/>
            </a:r>
            <a:br>
              <a:rPr lang="it-IT" dirty="0">
                <a:solidFill>
                  <a:srgbClr val="353744"/>
                </a:solidFill>
                <a:effectLst/>
                <a:latin typeface="Proxima Nova"/>
                <a:ea typeface="Proxima Nova"/>
                <a:cs typeface="Proxima Nova"/>
              </a:rPr>
            </a:br>
            <a:r>
              <a:rPr lang="it-IT" dirty="0">
                <a:solidFill>
                  <a:srgbClr val="353744"/>
                </a:solidFill>
                <a:effectLst/>
                <a:latin typeface="Proxima Nova"/>
                <a:ea typeface="Proxima Nova"/>
                <a:cs typeface="Proxima Nova"/>
              </a:rPr>
              <a:t/>
            </a:r>
            <a:br>
              <a:rPr lang="it-IT" dirty="0">
                <a:solidFill>
                  <a:srgbClr val="353744"/>
                </a:solidFill>
                <a:effectLst/>
                <a:latin typeface="Proxima Nova"/>
                <a:ea typeface="Proxima Nova"/>
                <a:cs typeface="Proxima Nova"/>
              </a:rPr>
            </a:br>
            <a:r>
              <a:rPr lang="it-IT" b="1" dirty="0">
                <a:solidFill>
                  <a:srgbClr val="353744"/>
                </a:solidFill>
                <a:effectLst/>
                <a:latin typeface="Proxima Nova"/>
                <a:ea typeface="Proxima Nova"/>
                <a:cs typeface="Proxima Nova"/>
              </a:rPr>
              <a:t>Area HOUSING </a:t>
            </a:r>
            <a:r>
              <a:rPr lang="it-IT" dirty="0">
                <a:solidFill>
                  <a:srgbClr val="353744"/>
                </a:solidFill>
                <a:effectLst/>
                <a:latin typeface="Proxima Nova"/>
                <a:ea typeface="Proxima Nova"/>
                <a:cs typeface="Proxima Nova"/>
              </a:rPr>
              <a:t/>
            </a:r>
            <a:br>
              <a:rPr lang="it-IT" dirty="0">
                <a:solidFill>
                  <a:srgbClr val="353744"/>
                </a:solidFill>
                <a:effectLst/>
                <a:latin typeface="Proxima Nova"/>
                <a:ea typeface="Proxima Nova"/>
                <a:cs typeface="Proxima Nova"/>
              </a:rPr>
            </a:br>
            <a:r>
              <a:rPr lang="it-IT" sz="1800" b="1" dirty="0">
                <a:solidFill>
                  <a:srgbClr val="666666"/>
                </a:solidFill>
                <a:effectLst/>
                <a:latin typeface="Proxima Nova"/>
                <a:ea typeface="Proxima Nova"/>
                <a:cs typeface="Proxima Nova"/>
              </a:rPr>
              <a:t>17 febbraio 2024 </a:t>
            </a:r>
            <a:r>
              <a:rPr lang="it-IT" sz="1800" dirty="0">
                <a:solidFill>
                  <a:srgbClr val="666666"/>
                </a:solidFill>
                <a:effectLst/>
                <a:latin typeface="Proxima Nova"/>
                <a:ea typeface="Proxima Nova"/>
                <a:cs typeface="Proxima Nova"/>
              </a:rPr>
              <a:t/>
            </a:r>
            <a:br>
              <a:rPr lang="it-IT" sz="1800" dirty="0">
                <a:solidFill>
                  <a:srgbClr val="666666"/>
                </a:solidFill>
                <a:effectLst/>
                <a:latin typeface="Proxima Nova"/>
                <a:ea typeface="Proxima Nova"/>
                <a:cs typeface="Proxima Nova"/>
              </a:rPr>
            </a:br>
            <a:endParaRPr lang="it-IT" dirty="0"/>
          </a:p>
        </p:txBody>
      </p:sp>
      <p:sp>
        <p:nvSpPr>
          <p:cNvPr id="3" name="Sottotitolo 2">
            <a:extLst>
              <a:ext uri="{FF2B5EF4-FFF2-40B4-BE49-F238E27FC236}">
                <a16:creationId xmlns:a16="http://schemas.microsoft.com/office/drawing/2014/main" id="{FB47AC74-491F-19A2-A5B7-6F034C19D387}"/>
              </a:ext>
            </a:extLst>
          </p:cNvPr>
          <p:cNvSpPr>
            <a:spLocks noGrp="1"/>
          </p:cNvSpPr>
          <p:nvPr>
            <p:ph type="subTitle" idx="1"/>
          </p:nvPr>
        </p:nvSpPr>
        <p:spPr>
          <a:xfrm rot="10800000" flipH="1" flipV="1">
            <a:off x="1715134" y="5145191"/>
            <a:ext cx="7604585" cy="877538"/>
          </a:xfrm>
        </p:spPr>
        <p:txBody>
          <a:bodyPr>
            <a:normAutofit/>
          </a:bodyPr>
          <a:lstStyle/>
          <a:p>
            <a:r>
              <a:rPr lang="it-IT" sz="3600" b="1" i="1" dirty="0">
                <a:solidFill>
                  <a:srgbClr val="353744"/>
                </a:solidFill>
                <a:effectLst/>
                <a:latin typeface="Proxima Nova"/>
                <a:ea typeface="Proxima Nova"/>
                <a:cs typeface="Proxima Nova"/>
              </a:rPr>
              <a:t>"dalla strada alla casa"</a:t>
            </a:r>
            <a:endParaRPr lang="it-IT" sz="3600" i="1" dirty="0"/>
          </a:p>
        </p:txBody>
      </p:sp>
      <p:sp>
        <p:nvSpPr>
          <p:cNvPr id="5" name="Figura a mano libera: forma 4">
            <a:extLst>
              <a:ext uri="{FF2B5EF4-FFF2-40B4-BE49-F238E27FC236}">
                <a16:creationId xmlns:a16="http://schemas.microsoft.com/office/drawing/2014/main" id="{65C1212F-60BC-6EA9-A8D6-52900641F872}"/>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E308356F-A0AC-65DF-97A5-500C4DA5F5E0}"/>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2551D2AF-A355-0A45-6A20-5B2FA71AD445}"/>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08A0750E-7E0E-5B9F-2FFB-8CA825CB3BB9}"/>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4881905C-3FE3-8DB5-0D77-7A903795145E}"/>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0" name="Figura a mano libera: forma 9">
            <a:extLst>
              <a:ext uri="{FF2B5EF4-FFF2-40B4-BE49-F238E27FC236}">
                <a16:creationId xmlns:a16="http://schemas.microsoft.com/office/drawing/2014/main" id="{D33E2194-0DE3-1EE3-5B83-50EFA3D76BB6}"/>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1" name="Figura a mano libera: forma 10">
            <a:extLst>
              <a:ext uri="{FF2B5EF4-FFF2-40B4-BE49-F238E27FC236}">
                <a16:creationId xmlns:a16="http://schemas.microsoft.com/office/drawing/2014/main" id="{55856C58-B511-9F64-5E25-F799316FFC3F}"/>
              </a:ext>
            </a:extLst>
          </p:cNvPr>
          <p:cNvSpPr>
            <a:spLocks/>
          </p:cNvSpPr>
          <p:nvPr/>
        </p:nvSpPr>
        <p:spPr bwMode="auto">
          <a:xfrm>
            <a:off x="386715" y="1399540"/>
            <a:ext cx="6786245" cy="1270"/>
          </a:xfrm>
          <a:custGeom>
            <a:avLst/>
            <a:gdLst>
              <a:gd name="T0" fmla="+- 0 609 609"/>
              <a:gd name="T1" fmla="*/ T0 w 10687"/>
              <a:gd name="T2" fmla="+- 0 11296 609"/>
              <a:gd name="T3" fmla="*/ T2 w 10687"/>
            </a:gdLst>
            <a:ahLst/>
            <a:cxnLst>
              <a:cxn ang="0">
                <a:pos x="T1" y="0"/>
              </a:cxn>
              <a:cxn ang="0">
                <a:pos x="T3" y="0"/>
              </a:cxn>
            </a:cxnLst>
            <a:rect l="0" t="0" r="r" b="b"/>
            <a:pathLst>
              <a:path w="10687">
                <a:moveTo>
                  <a:pt x="0" y="0"/>
                </a:moveTo>
                <a:lnTo>
                  <a:pt x="10687" y="0"/>
                </a:lnTo>
              </a:path>
            </a:pathLst>
          </a:custGeom>
          <a:noFill/>
          <a:ln w="12700">
            <a:solidFill>
              <a:srgbClr val="13171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it-IT"/>
          </a:p>
        </p:txBody>
      </p:sp>
      <p:grpSp>
        <p:nvGrpSpPr>
          <p:cNvPr id="12" name="Gruppo 11">
            <a:extLst>
              <a:ext uri="{FF2B5EF4-FFF2-40B4-BE49-F238E27FC236}">
                <a16:creationId xmlns:a16="http://schemas.microsoft.com/office/drawing/2014/main" id="{7B17C147-B40B-CD2C-EE35-7BDF032DBF1E}"/>
              </a:ext>
            </a:extLst>
          </p:cNvPr>
          <p:cNvGrpSpPr>
            <a:grpSpLocks/>
          </p:cNvGrpSpPr>
          <p:nvPr/>
        </p:nvGrpSpPr>
        <p:grpSpPr bwMode="auto">
          <a:xfrm>
            <a:off x="1305560" y="606426"/>
            <a:ext cx="890905" cy="105410"/>
            <a:chOff x="0" y="0"/>
            <a:chExt cx="1403" cy="166"/>
          </a:xfrm>
        </p:grpSpPr>
        <p:sp>
          <p:nvSpPr>
            <p:cNvPr id="13" name="AutoShape 9">
              <a:extLst>
                <a:ext uri="{FF2B5EF4-FFF2-40B4-BE49-F238E27FC236}">
                  <a16:creationId xmlns:a16="http://schemas.microsoft.com/office/drawing/2014/main" id="{5B1FD9EB-1802-251F-A2C5-10615B05B923}"/>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4" name="Gruppo 13">
            <a:extLst>
              <a:ext uri="{FF2B5EF4-FFF2-40B4-BE49-F238E27FC236}">
                <a16:creationId xmlns:a16="http://schemas.microsoft.com/office/drawing/2014/main" id="{5A7BA3A0-D087-9CFD-A43A-C4A4D62EB1E1}"/>
              </a:ext>
            </a:extLst>
          </p:cNvPr>
          <p:cNvGrpSpPr>
            <a:grpSpLocks/>
          </p:cNvGrpSpPr>
          <p:nvPr/>
        </p:nvGrpSpPr>
        <p:grpSpPr bwMode="auto">
          <a:xfrm>
            <a:off x="2336800" y="358776"/>
            <a:ext cx="974725" cy="394335"/>
            <a:chOff x="0" y="0"/>
            <a:chExt cx="1535" cy="621"/>
          </a:xfrm>
        </p:grpSpPr>
        <p:sp>
          <p:nvSpPr>
            <p:cNvPr id="15" name="Rectangle 5">
              <a:extLst>
                <a:ext uri="{FF2B5EF4-FFF2-40B4-BE49-F238E27FC236}">
                  <a16:creationId xmlns:a16="http://schemas.microsoft.com/office/drawing/2014/main" id="{D8C61C4A-0D3F-938B-5D89-4B6780796C92}"/>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6" name="Freeform 6">
              <a:extLst>
                <a:ext uri="{FF2B5EF4-FFF2-40B4-BE49-F238E27FC236}">
                  <a16:creationId xmlns:a16="http://schemas.microsoft.com/office/drawing/2014/main" id="{A4B21175-11B6-D2B1-2164-48E1CAD44001}"/>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7" name="Freeform 7">
              <a:extLst>
                <a:ext uri="{FF2B5EF4-FFF2-40B4-BE49-F238E27FC236}">
                  <a16:creationId xmlns:a16="http://schemas.microsoft.com/office/drawing/2014/main" id="{B9338CE6-5C16-BE9A-05F5-8933B1FA01A7}"/>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8" name="Gruppo 17">
            <a:extLst>
              <a:ext uri="{FF2B5EF4-FFF2-40B4-BE49-F238E27FC236}">
                <a16:creationId xmlns:a16="http://schemas.microsoft.com/office/drawing/2014/main" id="{0235188B-99A6-BB2A-21CF-0FB6C20BBF0F}"/>
              </a:ext>
            </a:extLst>
          </p:cNvPr>
          <p:cNvGrpSpPr>
            <a:grpSpLocks/>
          </p:cNvGrpSpPr>
          <p:nvPr/>
        </p:nvGrpSpPr>
        <p:grpSpPr bwMode="auto">
          <a:xfrm>
            <a:off x="3358053" y="592244"/>
            <a:ext cx="506730" cy="120650"/>
            <a:chOff x="0" y="0"/>
            <a:chExt cx="798" cy="190"/>
          </a:xfrm>
        </p:grpSpPr>
        <p:pic>
          <p:nvPicPr>
            <p:cNvPr id="19" name="Picture 2">
              <a:extLst>
                <a:ext uri="{FF2B5EF4-FFF2-40B4-BE49-F238E27FC236}">
                  <a16:creationId xmlns:a16="http://schemas.microsoft.com/office/drawing/2014/main" id="{ADD62AE9-8DD3-26C9-FDFB-FF47400F15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
              <a:extLst>
                <a:ext uri="{FF2B5EF4-FFF2-40B4-BE49-F238E27FC236}">
                  <a16:creationId xmlns:a16="http://schemas.microsoft.com/office/drawing/2014/main" id="{17FBD356-533E-44DF-A133-277A41BF4A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ctangle 17">
            <a:extLst>
              <a:ext uri="{FF2B5EF4-FFF2-40B4-BE49-F238E27FC236}">
                <a16:creationId xmlns:a16="http://schemas.microsoft.com/office/drawing/2014/main" id="{B9402E7D-F53E-0E23-C8AE-966EEADCA4BD}"/>
              </a:ext>
            </a:extLst>
          </p:cNvPr>
          <p:cNvSpPr>
            <a:spLocks noChangeArrowheads="1"/>
          </p:cNvSpPr>
          <p:nvPr/>
        </p:nvSpPr>
        <p:spPr bwMode="auto">
          <a:xfrm>
            <a:off x="1339388" y="54731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2" name="Rectangle 18">
            <a:extLst>
              <a:ext uri="{FF2B5EF4-FFF2-40B4-BE49-F238E27FC236}">
                <a16:creationId xmlns:a16="http://schemas.microsoft.com/office/drawing/2014/main" id="{45BD373C-D45A-2AED-AE56-0B95C6FF6C15}"/>
              </a:ext>
            </a:extLst>
          </p:cNvPr>
          <p:cNvSpPr>
            <a:spLocks noChangeArrowheads="1"/>
          </p:cNvSpPr>
          <p:nvPr/>
        </p:nvSpPr>
        <p:spPr bwMode="auto">
          <a:xfrm>
            <a:off x="1581256" y="120861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1" i="1" u="none" strike="noStrike" cap="none" normalizeH="0" baseline="0">
                <a:ln>
                  <a:noFill/>
                </a:ln>
                <a:solidFill>
                  <a:schemeClr val="tx1"/>
                </a:solidFill>
                <a:effectLst/>
                <a:latin typeface="Arial" panose="020B0604020202020204" pitchFamily="34" charset="0"/>
                <a:ea typeface="Times New Roman" panose="02020603050405020304" pitchFamily="18" charset="0"/>
              </a:rPr>
              <a:t/>
            </a:r>
            <a:br>
              <a:rPr kumimoji="0" lang="it-IT" altLang="it-IT" sz="1100" b="1" i="1" u="none" strike="noStrike" cap="none" normalizeH="0" baseline="0">
                <a:ln>
                  <a:noFill/>
                </a:ln>
                <a:solidFill>
                  <a:schemeClr val="tx1"/>
                </a:solidFill>
                <a:effectLst/>
                <a:latin typeface="Arial" panose="020B0604020202020204" pitchFamily="34" charset="0"/>
                <a:ea typeface="Times New Roman" panose="02020603050405020304" pitchFamily="18"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23" name="Rectangle 19">
            <a:extLst>
              <a:ext uri="{FF2B5EF4-FFF2-40B4-BE49-F238E27FC236}">
                <a16:creationId xmlns:a16="http://schemas.microsoft.com/office/drawing/2014/main" id="{F4FB19E2-B871-DF55-7B07-F30B340713C4}"/>
              </a:ext>
            </a:extLst>
          </p:cNvPr>
          <p:cNvSpPr>
            <a:spLocks noChangeArrowheads="1"/>
          </p:cNvSpPr>
          <p:nvPr/>
        </p:nvSpPr>
        <p:spPr bwMode="auto">
          <a:xfrm>
            <a:off x="2419350" y="1228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24" name="Rectangle 20">
            <a:extLst>
              <a:ext uri="{FF2B5EF4-FFF2-40B4-BE49-F238E27FC236}">
                <a16:creationId xmlns:a16="http://schemas.microsoft.com/office/drawing/2014/main" id="{461B3727-F916-B116-C9F5-87F092A3EB44}"/>
              </a:ext>
            </a:extLst>
          </p:cNvPr>
          <p:cNvSpPr>
            <a:spLocks noChangeArrowheads="1"/>
          </p:cNvSpPr>
          <p:nvPr/>
        </p:nvSpPr>
        <p:spPr bwMode="auto">
          <a:xfrm>
            <a:off x="484188" y="9556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D5468A4B-124C-0B4B-9FF6-A18C6B5B7015}"/>
              </a:ext>
            </a:extLst>
          </p:cNvPr>
          <p:cNvSpPr>
            <a:spLocks noChangeArrowheads="1"/>
          </p:cNvSpPr>
          <p:nvPr/>
        </p:nvSpPr>
        <p:spPr bwMode="auto">
          <a:xfrm>
            <a:off x="484188" y="1076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20430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6F7FE0-091C-6B60-409D-C7F5E3A49D50}"/>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5FB9B937-F04F-C939-8237-018FD80A67D4}"/>
              </a:ext>
            </a:extLst>
          </p:cNvPr>
          <p:cNvSpPr>
            <a:spLocks noGrp="1"/>
          </p:cNvSpPr>
          <p:nvPr>
            <p:ph idx="1"/>
          </p:nvPr>
        </p:nvSpPr>
        <p:spPr>
          <a:xfrm>
            <a:off x="677333" y="1600142"/>
            <a:ext cx="10787835" cy="4466159"/>
          </a:xfrm>
        </p:spPr>
        <p:txBody>
          <a:bodyPr>
            <a:normAutofit/>
          </a:bodyPr>
          <a:lstStyle/>
          <a:p>
            <a:pPr>
              <a:lnSpc>
                <a:spcPct val="130000"/>
              </a:lnSpc>
              <a:spcBef>
                <a:spcPts val="1000"/>
              </a:spcBef>
            </a:pPr>
            <a:r>
              <a:rPr lang="it-IT" sz="1800" b="1" dirty="0">
                <a:solidFill>
                  <a:srgbClr val="353744"/>
                </a:solidFill>
                <a:effectLst/>
                <a:latin typeface="Proxima Nova"/>
                <a:ea typeface="Proxima Nova"/>
                <a:cs typeface="Proxima Nova"/>
              </a:rPr>
              <a:t>Progetti abitativi con accompagnamento educativo per adulti in grave marginalità sociale </a:t>
            </a:r>
            <a:r>
              <a:rPr lang="it-IT" sz="1800" dirty="0">
                <a:solidFill>
                  <a:srgbClr val="353744"/>
                </a:solidFill>
                <a:effectLst/>
                <a:latin typeface="Proxima Nova"/>
                <a:ea typeface="Proxima Nova"/>
                <a:cs typeface="Proxima Nova"/>
              </a:rPr>
              <a:t>uomini, donne o coppie, in accordo con i Comuni di residenza (Servizio </a:t>
            </a:r>
            <a:r>
              <a:rPr lang="it-IT" sz="1800" b="1" dirty="0">
                <a:solidFill>
                  <a:srgbClr val="353744"/>
                </a:solidFill>
                <a:effectLst/>
                <a:latin typeface="Proxima Nova"/>
                <a:ea typeface="Proxima Nova"/>
                <a:cs typeface="Proxima Nova"/>
              </a:rPr>
              <a:t>SOLIDE FONDAMENTA</a:t>
            </a:r>
            <a:r>
              <a:rPr lang="it-IT" sz="1800" dirty="0">
                <a:solidFill>
                  <a:srgbClr val="353744"/>
                </a:solidFill>
                <a:effectLst/>
                <a:latin typeface="Proxima Nova"/>
                <a:ea typeface="Proxima Nova"/>
                <a:cs typeface="Proxima Nova"/>
              </a:rPr>
              <a:t>), i Servizi per le dipendenze (</a:t>
            </a:r>
            <a:r>
              <a:rPr lang="it-IT" sz="1800" b="1" dirty="0">
                <a:solidFill>
                  <a:srgbClr val="353744"/>
                </a:solidFill>
                <a:effectLst/>
                <a:latin typeface="Proxima Nova"/>
                <a:ea typeface="Proxima Nova"/>
                <a:cs typeface="Proxima Nova"/>
              </a:rPr>
              <a:t>UDO ROLLING STONES </a:t>
            </a:r>
            <a:r>
              <a:rPr lang="it-IT" sz="1800" dirty="0">
                <a:solidFill>
                  <a:srgbClr val="353744"/>
                </a:solidFill>
                <a:effectLst/>
                <a:latin typeface="Proxima Nova"/>
                <a:ea typeface="Proxima Nova"/>
                <a:cs typeface="Proxima Nova"/>
              </a:rPr>
              <a:t>accreditate) o alloggi per donne in pronto intervento (</a:t>
            </a:r>
            <a:r>
              <a:rPr lang="it-IT" sz="1800" b="1" dirty="0">
                <a:solidFill>
                  <a:srgbClr val="353744"/>
                </a:solidFill>
                <a:effectLst/>
                <a:latin typeface="Proxima Nova"/>
                <a:ea typeface="Proxima Nova"/>
                <a:cs typeface="Proxima Nova"/>
              </a:rPr>
              <a:t>CENTRALE OPERATIVA</a:t>
            </a:r>
            <a:r>
              <a:rPr lang="it-IT" sz="1800" dirty="0">
                <a:solidFill>
                  <a:srgbClr val="353744"/>
                </a:solidFill>
                <a:effectLst/>
                <a:latin typeface="Proxima Nova"/>
                <a:ea typeface="Proxima Nova"/>
                <a:cs typeface="Proxima Nova"/>
              </a:rPr>
              <a:t>) </a:t>
            </a:r>
          </a:p>
          <a:p>
            <a:pPr>
              <a:lnSpc>
                <a:spcPct val="130000"/>
              </a:lnSpc>
              <a:spcBef>
                <a:spcPts val="1000"/>
              </a:spcBef>
            </a:pPr>
            <a:r>
              <a:rPr lang="it-IT" dirty="0">
                <a:solidFill>
                  <a:srgbClr val="353744"/>
                </a:solidFill>
                <a:latin typeface="Proxima Nova"/>
                <a:ea typeface="Proxima Nova"/>
                <a:cs typeface="Proxima Nova"/>
              </a:rPr>
              <a:t>Sono</a:t>
            </a:r>
            <a:r>
              <a:rPr lang="it-IT" b="1" dirty="0">
                <a:solidFill>
                  <a:srgbClr val="353744"/>
                </a:solidFill>
                <a:latin typeface="Proxima Nova"/>
                <a:ea typeface="Proxima Nova"/>
                <a:cs typeface="Proxima Nova"/>
              </a:rPr>
              <a:t> </a:t>
            </a:r>
            <a:r>
              <a:rPr lang="it-IT" sz="1800" b="1" dirty="0">
                <a:solidFill>
                  <a:srgbClr val="353744"/>
                </a:solidFill>
                <a:effectLst/>
                <a:latin typeface="Proxima Nova"/>
                <a:ea typeface="Proxima Nova"/>
                <a:cs typeface="Proxima Nova"/>
              </a:rPr>
              <a:t>24 alloggi </a:t>
            </a:r>
            <a:r>
              <a:rPr lang="it-IT" sz="1800" dirty="0">
                <a:solidFill>
                  <a:srgbClr val="353744"/>
                </a:solidFill>
                <a:effectLst/>
                <a:latin typeface="Proxima Nova"/>
                <a:ea typeface="Proxima Nova"/>
                <a:cs typeface="Proxima Nova"/>
              </a:rPr>
              <a:t>gestiti da Opera Bonomelli distribuiti nei quartieri della città e alcuni nei Comuni dell’hinterland per un </a:t>
            </a:r>
            <a:r>
              <a:rPr lang="it-IT" sz="1800" b="1" dirty="0">
                <a:solidFill>
                  <a:srgbClr val="353744"/>
                </a:solidFill>
                <a:effectLst/>
                <a:latin typeface="Proxima Nova"/>
                <a:ea typeface="Proxima Nova"/>
                <a:cs typeface="Proxima Nova"/>
              </a:rPr>
              <a:t>totale ricettivo di 52 persone </a:t>
            </a:r>
          </a:p>
          <a:p>
            <a:pPr>
              <a:lnSpc>
                <a:spcPct val="130000"/>
              </a:lnSpc>
              <a:spcBef>
                <a:spcPts val="1000"/>
              </a:spcBef>
            </a:pPr>
            <a:r>
              <a:rPr lang="it-IT" sz="1800" b="1" dirty="0">
                <a:solidFill>
                  <a:srgbClr val="353744"/>
                </a:solidFill>
                <a:effectLst/>
                <a:latin typeface="Proxima Nova"/>
                <a:ea typeface="Proxima Nova"/>
                <a:cs typeface="Proxima Nova"/>
              </a:rPr>
              <a:t>23 alloggi sono all’interno di condomini e 1 dentro un Oratorio</a:t>
            </a:r>
            <a:r>
              <a:rPr lang="it-IT" sz="1800" dirty="0">
                <a:solidFill>
                  <a:srgbClr val="353744"/>
                </a:solidFill>
                <a:effectLst/>
                <a:latin typeface="Proxima Nova"/>
                <a:ea typeface="Proxima Nova"/>
                <a:cs typeface="Proxima Nova"/>
              </a:rPr>
              <a:t>;                                          5 alloggi sono singoli, 1 per coppie, 17 a due/tre posti letto, 1 a quattro posti letto. </a:t>
            </a:r>
          </a:p>
          <a:p>
            <a:pPr>
              <a:lnSpc>
                <a:spcPct val="130000"/>
              </a:lnSpc>
            </a:pPr>
            <a:r>
              <a:rPr lang="it-IT" dirty="0">
                <a:solidFill>
                  <a:srgbClr val="353744"/>
                </a:solidFill>
                <a:latin typeface="Proxima Nova"/>
                <a:ea typeface="Proxima Nova"/>
                <a:cs typeface="Proxima Nova"/>
              </a:rPr>
              <a:t>su incarico di Comuni accompagniamo anche altre persone in disagio che vivono in alloggio proprio o di emergenza</a:t>
            </a:r>
            <a:endParaRPr lang="it-IT" dirty="0"/>
          </a:p>
        </p:txBody>
      </p:sp>
      <p:sp>
        <p:nvSpPr>
          <p:cNvPr id="4" name="Figura a mano libera: forma 3">
            <a:extLst>
              <a:ext uri="{FF2B5EF4-FFF2-40B4-BE49-F238E27FC236}">
                <a16:creationId xmlns:a16="http://schemas.microsoft.com/office/drawing/2014/main" id="{D09FD488-FE9E-1167-FC12-E00688E7F6E6}"/>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F5A5A4ED-0F97-9999-2FE0-7BEF7962CF17}"/>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470CF6F9-BB7C-5BAF-9222-61D53598CD38}"/>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941B84EF-4F0C-EC7F-72B7-543525526D53}"/>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E9844B5D-EABA-97F7-1FDF-397AF2C1433B}"/>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9D4A8668-E31B-D736-1DA2-60B8B5669711}"/>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03D409F5-D775-6423-D449-55A623F63677}"/>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BF0B3902-2A3C-154F-B337-F88A5C905C18}"/>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F5667E6B-1B9E-D55A-0719-BC171BA6FABC}"/>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611F259B-E945-2E5D-529B-9B9D17756ED9}"/>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58FA4360-FEA8-4123-D888-34103F7146D0}"/>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7613BDA7-E314-617D-F174-27DEA02EF57E}"/>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33D461DA-E040-2BB6-1FB5-753576B67FEC}"/>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656DDC2D-F12E-4C2E-5B3F-93822AB9C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D1AB1CBB-6D19-20B5-D7AF-90ECA56D9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4492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CC1FD0E-BF28-F328-54D9-79B535FECF9E}"/>
              </a:ext>
            </a:extLst>
          </p:cNvPr>
          <p:cNvSpPr>
            <a:spLocks noGrp="1"/>
          </p:cNvSpPr>
          <p:nvPr>
            <p:ph idx="1"/>
          </p:nvPr>
        </p:nvSpPr>
        <p:spPr>
          <a:xfrm>
            <a:off x="677333" y="1465580"/>
            <a:ext cx="10260297" cy="5033643"/>
          </a:xfrm>
        </p:spPr>
        <p:txBody>
          <a:bodyPr>
            <a:normAutofit lnSpcReduction="10000"/>
          </a:bodyPr>
          <a:lstStyle/>
          <a:p>
            <a:pPr>
              <a:lnSpc>
                <a:spcPct val="130000"/>
              </a:lnSpc>
              <a:spcBef>
                <a:spcPts val="1000"/>
              </a:spcBef>
            </a:pPr>
            <a:r>
              <a:rPr lang="it-IT" sz="1800" dirty="0">
                <a:solidFill>
                  <a:srgbClr val="353744"/>
                </a:solidFill>
                <a:effectLst/>
                <a:latin typeface="Proxima Nova"/>
                <a:ea typeface="Proxima Nova"/>
                <a:cs typeface="Proxima Nova"/>
              </a:rPr>
              <a:t>Il periodo di </a:t>
            </a:r>
            <a:r>
              <a:rPr lang="it-IT" sz="1800" b="1" dirty="0">
                <a:solidFill>
                  <a:srgbClr val="353744"/>
                </a:solidFill>
                <a:effectLst/>
                <a:latin typeface="Proxima Nova"/>
                <a:ea typeface="Proxima Nova"/>
                <a:cs typeface="Proxima Nova"/>
              </a:rPr>
              <a:t>permanenza</a:t>
            </a:r>
            <a:r>
              <a:rPr lang="it-IT" sz="1800" dirty="0">
                <a:solidFill>
                  <a:srgbClr val="353744"/>
                </a:solidFill>
                <a:effectLst/>
                <a:latin typeface="Proxima Nova"/>
                <a:ea typeface="Proxima Nova"/>
                <a:cs typeface="Proxima Nova"/>
              </a:rPr>
              <a:t> in appartamento varia </a:t>
            </a:r>
            <a:r>
              <a:rPr lang="it-IT" sz="1800" b="1" dirty="0">
                <a:solidFill>
                  <a:srgbClr val="353744"/>
                </a:solidFill>
                <a:effectLst/>
                <a:latin typeface="Proxima Nova"/>
                <a:ea typeface="Proxima Nova"/>
                <a:cs typeface="Proxima Nova"/>
              </a:rPr>
              <a:t>da 6 mesi a 3 anni</a:t>
            </a:r>
            <a:r>
              <a:rPr lang="it-IT" sz="1800" dirty="0">
                <a:solidFill>
                  <a:srgbClr val="353744"/>
                </a:solidFill>
                <a:effectLst/>
                <a:latin typeface="Proxima Nova"/>
                <a:ea typeface="Proxima Nova"/>
                <a:cs typeface="Proxima Nova"/>
              </a:rPr>
              <a:t>. </a:t>
            </a:r>
          </a:p>
          <a:p>
            <a:pPr>
              <a:lnSpc>
                <a:spcPct val="130000"/>
              </a:lnSpc>
              <a:spcBef>
                <a:spcPts val="1000"/>
              </a:spcBef>
            </a:pPr>
            <a:r>
              <a:rPr lang="it-IT" dirty="0">
                <a:solidFill>
                  <a:srgbClr val="353744"/>
                </a:solidFill>
                <a:latin typeface="Proxima Nova"/>
                <a:ea typeface="Proxima Nova"/>
                <a:cs typeface="Proxima Nova"/>
              </a:rPr>
              <a:t>I beneficiari provengono </a:t>
            </a:r>
            <a:r>
              <a:rPr lang="it-IT" sz="1800" dirty="0">
                <a:solidFill>
                  <a:srgbClr val="353744"/>
                </a:solidFill>
                <a:effectLst/>
                <a:latin typeface="Proxima Nova"/>
                <a:ea typeface="Proxima Nova"/>
                <a:cs typeface="Proxima Nova"/>
              </a:rPr>
              <a:t>dai servizi di Opera Bonomelli oppure da servizi di emergenza e bassa soglia o direttamente dalla strada. </a:t>
            </a:r>
          </a:p>
          <a:p>
            <a:pPr>
              <a:lnSpc>
                <a:spcPct val="130000"/>
              </a:lnSpc>
              <a:spcBef>
                <a:spcPts val="1000"/>
              </a:spcBef>
            </a:pPr>
            <a:r>
              <a:rPr lang="it-IT" sz="1800" dirty="0">
                <a:solidFill>
                  <a:srgbClr val="353744"/>
                </a:solidFill>
                <a:effectLst/>
                <a:latin typeface="Proxima Nova"/>
                <a:ea typeface="Proxima Nova"/>
                <a:cs typeface="Proxima Nova"/>
              </a:rPr>
              <a:t>Il </a:t>
            </a:r>
            <a:r>
              <a:rPr lang="it-IT" sz="1800" b="1" dirty="0">
                <a:solidFill>
                  <a:srgbClr val="353744"/>
                </a:solidFill>
                <a:effectLst/>
                <a:latin typeface="Proxima Nova"/>
                <a:ea typeface="Proxima Nova"/>
                <a:cs typeface="Proxima Nova"/>
              </a:rPr>
              <a:t>modello di riferimento è Housing First </a:t>
            </a:r>
            <a:r>
              <a:rPr lang="it-IT" sz="1800" dirty="0">
                <a:solidFill>
                  <a:srgbClr val="353744"/>
                </a:solidFill>
                <a:effectLst/>
                <a:latin typeface="Proxima Nova"/>
                <a:ea typeface="Proxima Nova"/>
                <a:cs typeface="Proxima Nova"/>
              </a:rPr>
              <a:t>quindi con partecipazione responsabile e diretta dei beneficiari al progetto =&gt; economicamente e nella gestione della casa, con la finalità di sperimentarsi verso forme di autonomia abitativa successive al progetto. </a:t>
            </a:r>
          </a:p>
          <a:p>
            <a:pPr>
              <a:lnSpc>
                <a:spcPct val="130000"/>
              </a:lnSpc>
              <a:spcBef>
                <a:spcPts val="1000"/>
              </a:spcBef>
            </a:pPr>
            <a:r>
              <a:rPr lang="it-IT" sz="1800" b="1" dirty="0">
                <a:solidFill>
                  <a:srgbClr val="353744"/>
                </a:solidFill>
                <a:effectLst/>
                <a:latin typeface="Proxima Nova"/>
                <a:ea typeface="Proxima Nova"/>
                <a:cs typeface="Proxima Nova"/>
              </a:rPr>
              <a:t>L’accompagnamento educativo </a:t>
            </a:r>
            <a:r>
              <a:rPr lang="it-IT" dirty="0">
                <a:solidFill>
                  <a:srgbClr val="353744"/>
                </a:solidFill>
                <a:latin typeface="Proxima Nova"/>
                <a:ea typeface="Proxima Nova"/>
                <a:cs typeface="Proxima Nova"/>
              </a:rPr>
              <a:t>ha </a:t>
            </a:r>
            <a:r>
              <a:rPr lang="it-IT" sz="1800" dirty="0">
                <a:solidFill>
                  <a:srgbClr val="353744"/>
                </a:solidFill>
                <a:effectLst/>
                <a:latin typeface="Proxima Nova"/>
                <a:ea typeface="Proxima Nova"/>
                <a:cs typeface="Proxima Nova"/>
              </a:rPr>
              <a:t>un monte ore </a:t>
            </a:r>
            <a:r>
              <a:rPr lang="it-IT" sz="1800" b="1" dirty="0">
                <a:solidFill>
                  <a:srgbClr val="353744"/>
                </a:solidFill>
                <a:effectLst/>
                <a:latin typeface="Proxima Nova"/>
                <a:ea typeface="Proxima Nova"/>
                <a:cs typeface="Proxima Nova"/>
              </a:rPr>
              <a:t>settimanale tra 3 a 10 ore </a:t>
            </a:r>
            <a:r>
              <a:rPr lang="it-IT" sz="1800" dirty="0">
                <a:solidFill>
                  <a:srgbClr val="353744"/>
                </a:solidFill>
                <a:effectLst/>
                <a:latin typeface="Proxima Nova"/>
                <a:ea typeface="Proxima Nova"/>
                <a:cs typeface="Proxima Nova"/>
              </a:rPr>
              <a:t>secondo il grado di autonomia dei beneficiari </a:t>
            </a:r>
          </a:p>
          <a:p>
            <a:pPr>
              <a:lnSpc>
                <a:spcPct val="130000"/>
              </a:lnSpc>
              <a:spcBef>
                <a:spcPts val="1000"/>
              </a:spcBef>
            </a:pPr>
            <a:r>
              <a:rPr lang="it-IT" sz="1800" b="1" dirty="0">
                <a:solidFill>
                  <a:srgbClr val="353744"/>
                </a:solidFill>
                <a:effectLst/>
                <a:latin typeface="Proxima Nova"/>
                <a:ea typeface="Proxima Nova"/>
                <a:cs typeface="Proxima Nova"/>
              </a:rPr>
              <a:t>In questo </a:t>
            </a:r>
            <a:r>
              <a:rPr lang="it-IT" b="1" dirty="0">
                <a:solidFill>
                  <a:srgbClr val="353744"/>
                </a:solidFill>
                <a:latin typeface="Proxima Nova"/>
                <a:ea typeface="Proxima Nova"/>
                <a:cs typeface="Proxima Nova"/>
              </a:rPr>
              <a:t>momento </a:t>
            </a:r>
            <a:r>
              <a:rPr lang="it-IT" dirty="0">
                <a:solidFill>
                  <a:srgbClr val="353744"/>
                </a:solidFill>
                <a:latin typeface="Proxima Nova"/>
                <a:ea typeface="Proxima Nova"/>
                <a:cs typeface="Proxima Nova"/>
              </a:rPr>
              <a:t>sono </a:t>
            </a:r>
            <a:r>
              <a:rPr lang="it-IT" sz="1800" dirty="0">
                <a:solidFill>
                  <a:srgbClr val="353744"/>
                </a:solidFill>
                <a:effectLst/>
                <a:latin typeface="Proxima Nova"/>
                <a:ea typeface="Proxima Nova"/>
                <a:cs typeface="Proxima Nova"/>
              </a:rPr>
              <a:t>in carico nei diversi progetti:</a:t>
            </a:r>
          </a:p>
          <a:p>
            <a:pPr marL="342900" lvl="0" indent="-342900">
              <a:lnSpc>
                <a:spcPct val="130000"/>
              </a:lnSpc>
              <a:spcBef>
                <a:spcPts val="1000"/>
              </a:spcBef>
              <a:buFont typeface="Arial" panose="020B0604020202020204" pitchFamily="34" charset="0"/>
              <a:buChar char="●"/>
            </a:pPr>
            <a:r>
              <a:rPr lang="it-IT" sz="1800" b="1" u="none" strike="noStrike" dirty="0">
                <a:solidFill>
                  <a:srgbClr val="353744"/>
                </a:solidFill>
                <a:effectLst/>
                <a:latin typeface="Proxima Nova"/>
                <a:ea typeface="Proxima Nova"/>
                <a:cs typeface="Proxima Nova"/>
              </a:rPr>
              <a:t>13 donne, 39 uomini </a:t>
            </a:r>
          </a:p>
          <a:p>
            <a:r>
              <a:rPr lang="it-IT" b="1" dirty="0">
                <a:solidFill>
                  <a:srgbClr val="353744"/>
                </a:solidFill>
                <a:latin typeface="Proxima Nova"/>
                <a:ea typeface="Proxima Nova"/>
                <a:cs typeface="Proxima Nova"/>
              </a:rPr>
              <a:t>44</a:t>
            </a:r>
            <a:r>
              <a:rPr lang="it-IT" sz="1800" b="1" dirty="0">
                <a:solidFill>
                  <a:srgbClr val="353744"/>
                </a:solidFill>
                <a:effectLst/>
                <a:latin typeface="Proxima Nova"/>
                <a:ea typeface="Proxima Nova"/>
                <a:cs typeface="Proxima Nova"/>
              </a:rPr>
              <a:t> sono italiani </a:t>
            </a:r>
            <a:r>
              <a:rPr lang="it-IT" sz="1800" dirty="0">
                <a:solidFill>
                  <a:srgbClr val="353744"/>
                </a:solidFill>
                <a:effectLst/>
                <a:latin typeface="Proxima Nova"/>
                <a:ea typeface="Proxima Nova"/>
                <a:cs typeface="Proxima Nova"/>
              </a:rPr>
              <a:t>(e bergamaschi) e </a:t>
            </a:r>
            <a:r>
              <a:rPr lang="it-IT" sz="1800" b="1" dirty="0">
                <a:solidFill>
                  <a:srgbClr val="353744"/>
                </a:solidFill>
                <a:effectLst/>
                <a:latin typeface="Proxima Nova"/>
                <a:ea typeface="Proxima Nova"/>
                <a:cs typeface="Proxima Nova"/>
              </a:rPr>
              <a:t>8 immigrati </a:t>
            </a:r>
            <a:r>
              <a:rPr lang="it-IT" sz="1800" dirty="0">
                <a:solidFill>
                  <a:srgbClr val="353744"/>
                </a:solidFill>
                <a:effectLst/>
                <a:latin typeface="Proxima Nova"/>
                <a:ea typeface="Proxima Nova"/>
                <a:cs typeface="Proxima Nova"/>
              </a:rPr>
              <a:t>(Marocco, Senegal, Nigeria</a:t>
            </a:r>
            <a:r>
              <a:rPr lang="it-IT" dirty="0">
                <a:solidFill>
                  <a:srgbClr val="353744"/>
                </a:solidFill>
                <a:latin typeface="Proxima Nova"/>
                <a:ea typeface="Proxima Nova"/>
                <a:cs typeface="Proxima Nova"/>
              </a:rPr>
              <a:t>). </a:t>
            </a:r>
          </a:p>
          <a:p>
            <a:r>
              <a:rPr lang="it-IT" dirty="0">
                <a:solidFill>
                  <a:srgbClr val="353744"/>
                </a:solidFill>
                <a:latin typeface="Proxima Nova"/>
                <a:ea typeface="Proxima Nova"/>
                <a:cs typeface="Proxima Nova"/>
              </a:rPr>
              <a:t>I beneficiari hanno </a:t>
            </a:r>
            <a:r>
              <a:rPr lang="it-IT" b="1" dirty="0">
                <a:solidFill>
                  <a:srgbClr val="353744"/>
                </a:solidFill>
                <a:latin typeface="Proxima Nova"/>
                <a:ea typeface="Proxima Nova"/>
                <a:cs typeface="Proxima Nova"/>
              </a:rPr>
              <a:t>età compresa tra 32 e 80 anni</a:t>
            </a:r>
          </a:p>
          <a:p>
            <a:endParaRPr lang="it-IT" sz="1800" dirty="0">
              <a:solidFill>
                <a:srgbClr val="353744"/>
              </a:solidFill>
              <a:effectLst/>
              <a:latin typeface="Proxima Nova"/>
              <a:ea typeface="Proxima Nova"/>
              <a:cs typeface="Proxima Nova"/>
            </a:endParaRPr>
          </a:p>
          <a:p>
            <a:endParaRPr lang="it-IT" dirty="0"/>
          </a:p>
        </p:txBody>
      </p:sp>
      <p:sp>
        <p:nvSpPr>
          <p:cNvPr id="4" name="Rectangle 17">
            <a:extLst>
              <a:ext uri="{FF2B5EF4-FFF2-40B4-BE49-F238E27FC236}">
                <a16:creationId xmlns:a16="http://schemas.microsoft.com/office/drawing/2014/main" id="{C9272741-7A6C-7061-1A28-6103D9124C76}"/>
              </a:ext>
            </a:extLst>
          </p:cNvPr>
          <p:cNvSpPr>
            <a:spLocks noGrp="1" noChangeArrowheads="1"/>
          </p:cNvSpPr>
          <p:nvPr>
            <p:ph type="title"/>
          </p:nvPr>
        </p:nvSpPr>
        <p:spPr bwMode="auto">
          <a:xfrm>
            <a:off x="677863" y="669835"/>
            <a:ext cx="18473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it-IT" dirty="0"/>
              <a:t/>
            </a:r>
            <a:br>
              <a:rPr lang="it-IT" dirty="0"/>
            </a:br>
            <a:endParaRPr lang="it-IT" dirty="0"/>
          </a:p>
        </p:txBody>
      </p:sp>
      <p:sp>
        <p:nvSpPr>
          <p:cNvPr id="5" name="Figura a mano libera: forma 4">
            <a:extLst>
              <a:ext uri="{FF2B5EF4-FFF2-40B4-BE49-F238E27FC236}">
                <a16:creationId xmlns:a16="http://schemas.microsoft.com/office/drawing/2014/main" id="{78A03234-6FBD-7964-1F9B-2016F369FBBA}"/>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1BF69E65-9BD2-E2FC-A9BC-687C4D71A8BA}"/>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9D334FCA-1BFC-C2A9-F8B9-00BF187BA221}"/>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FF7A4CC7-C5E4-2638-218E-68B7AB4BA92D}"/>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EDBC7198-645B-738E-EAEF-C050E5AD085B}"/>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0" name="Figura a mano libera: forma 9">
            <a:extLst>
              <a:ext uri="{FF2B5EF4-FFF2-40B4-BE49-F238E27FC236}">
                <a16:creationId xmlns:a16="http://schemas.microsoft.com/office/drawing/2014/main" id="{9FB92022-3FCC-2C7C-181F-13883C9CD938}"/>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1" name="Gruppo 10">
            <a:extLst>
              <a:ext uri="{FF2B5EF4-FFF2-40B4-BE49-F238E27FC236}">
                <a16:creationId xmlns:a16="http://schemas.microsoft.com/office/drawing/2014/main" id="{D461282F-1756-295A-CB83-4401446F3F66}"/>
              </a:ext>
            </a:extLst>
          </p:cNvPr>
          <p:cNvGrpSpPr>
            <a:grpSpLocks/>
          </p:cNvGrpSpPr>
          <p:nvPr/>
        </p:nvGrpSpPr>
        <p:grpSpPr bwMode="auto">
          <a:xfrm>
            <a:off x="1305560" y="606426"/>
            <a:ext cx="890905" cy="105410"/>
            <a:chOff x="0" y="0"/>
            <a:chExt cx="1403" cy="166"/>
          </a:xfrm>
        </p:grpSpPr>
        <p:sp>
          <p:nvSpPr>
            <p:cNvPr id="12" name="AutoShape 9">
              <a:extLst>
                <a:ext uri="{FF2B5EF4-FFF2-40B4-BE49-F238E27FC236}">
                  <a16:creationId xmlns:a16="http://schemas.microsoft.com/office/drawing/2014/main" id="{064042D0-C209-6768-346D-01F92E5F7A16}"/>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3" name="Gruppo 12">
            <a:extLst>
              <a:ext uri="{FF2B5EF4-FFF2-40B4-BE49-F238E27FC236}">
                <a16:creationId xmlns:a16="http://schemas.microsoft.com/office/drawing/2014/main" id="{BB8BD54F-2263-2FDE-26C1-7870446F65D6}"/>
              </a:ext>
            </a:extLst>
          </p:cNvPr>
          <p:cNvGrpSpPr>
            <a:grpSpLocks/>
          </p:cNvGrpSpPr>
          <p:nvPr/>
        </p:nvGrpSpPr>
        <p:grpSpPr bwMode="auto">
          <a:xfrm>
            <a:off x="3358053" y="592244"/>
            <a:ext cx="506730" cy="120650"/>
            <a:chOff x="0" y="0"/>
            <a:chExt cx="798" cy="190"/>
          </a:xfrm>
        </p:grpSpPr>
        <p:pic>
          <p:nvPicPr>
            <p:cNvPr id="14" name="Picture 2">
              <a:extLst>
                <a:ext uri="{FF2B5EF4-FFF2-40B4-BE49-F238E27FC236}">
                  <a16:creationId xmlns:a16="http://schemas.microsoft.com/office/drawing/2014/main" id="{00E8D31C-4D72-7FE1-3EB0-A6DBE4789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
              <a:extLst>
                <a:ext uri="{FF2B5EF4-FFF2-40B4-BE49-F238E27FC236}">
                  <a16:creationId xmlns:a16="http://schemas.microsoft.com/office/drawing/2014/main" id="{733B937A-09EC-294E-E2B2-B17F0322F0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 name="Gruppo 15">
            <a:extLst>
              <a:ext uri="{FF2B5EF4-FFF2-40B4-BE49-F238E27FC236}">
                <a16:creationId xmlns:a16="http://schemas.microsoft.com/office/drawing/2014/main" id="{14DA075D-F3D1-A481-803F-E4B011A773C6}"/>
              </a:ext>
            </a:extLst>
          </p:cNvPr>
          <p:cNvGrpSpPr>
            <a:grpSpLocks/>
          </p:cNvGrpSpPr>
          <p:nvPr/>
        </p:nvGrpSpPr>
        <p:grpSpPr bwMode="auto">
          <a:xfrm>
            <a:off x="2336800" y="358776"/>
            <a:ext cx="974725" cy="394335"/>
            <a:chOff x="0" y="0"/>
            <a:chExt cx="1535" cy="621"/>
          </a:xfrm>
        </p:grpSpPr>
        <p:sp>
          <p:nvSpPr>
            <p:cNvPr id="17" name="Rectangle 5">
              <a:extLst>
                <a:ext uri="{FF2B5EF4-FFF2-40B4-BE49-F238E27FC236}">
                  <a16:creationId xmlns:a16="http://schemas.microsoft.com/office/drawing/2014/main" id="{EA18FB59-0285-785B-D6C2-15D8CED0E50C}"/>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8" name="Freeform 6">
              <a:extLst>
                <a:ext uri="{FF2B5EF4-FFF2-40B4-BE49-F238E27FC236}">
                  <a16:creationId xmlns:a16="http://schemas.microsoft.com/office/drawing/2014/main" id="{1495CCDD-ABA2-7706-C2A2-1006E15F54EF}"/>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9" name="Freeform 7">
              <a:extLst>
                <a:ext uri="{FF2B5EF4-FFF2-40B4-BE49-F238E27FC236}">
                  <a16:creationId xmlns:a16="http://schemas.microsoft.com/office/drawing/2014/main" id="{CEC37F93-A6B7-E640-C32A-FBD691B872B5}"/>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spTree>
    <p:extLst>
      <p:ext uri="{BB962C8B-B14F-4D97-AF65-F5344CB8AC3E}">
        <p14:creationId xmlns:p14="http://schemas.microsoft.com/office/powerpoint/2010/main" val="2153524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79FD37-8A27-AC85-5C68-5916F54C05F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48D9C92-B69A-A604-5EA0-0B492D9C2542}"/>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B7BDA909-FA37-7933-613A-DF2472F9AE15}"/>
              </a:ext>
            </a:extLst>
          </p:cNvPr>
          <p:cNvSpPr>
            <a:spLocks noGrp="1"/>
          </p:cNvSpPr>
          <p:nvPr>
            <p:ph idx="1"/>
          </p:nvPr>
        </p:nvSpPr>
        <p:spPr>
          <a:xfrm>
            <a:off x="677334" y="1600142"/>
            <a:ext cx="10471312" cy="4665614"/>
          </a:xfrm>
        </p:spPr>
        <p:txBody>
          <a:bodyPr>
            <a:normAutofit fontScale="92500" lnSpcReduction="20000"/>
          </a:bodyPr>
          <a:lstStyle/>
          <a:p>
            <a:pPr>
              <a:spcBef>
                <a:spcPts val="2400"/>
              </a:spcBef>
            </a:pPr>
            <a:r>
              <a:rPr lang="it-IT" sz="2400" b="1" kern="0" dirty="0">
                <a:solidFill>
                  <a:srgbClr val="353744"/>
                </a:solidFill>
                <a:latin typeface="Proxima Nova"/>
              </a:rPr>
              <a:t>ESEMPIO </a:t>
            </a:r>
            <a:r>
              <a:rPr lang="it-IT" sz="2400" b="1" kern="0" dirty="0">
                <a:solidFill>
                  <a:srgbClr val="353744"/>
                </a:solidFill>
                <a:effectLst/>
                <a:latin typeface="Proxima Nova"/>
              </a:rPr>
              <a:t>DI COLLABORAZIONE CON LE PARROCCHIE</a:t>
            </a:r>
          </a:p>
          <a:p>
            <a:pPr marL="342900" lvl="0" indent="-342900">
              <a:lnSpc>
                <a:spcPct val="130000"/>
              </a:lnSpc>
              <a:spcBef>
                <a:spcPts val="1000"/>
              </a:spcBef>
              <a:buFont typeface="+mj-lt"/>
              <a:buAutoNum type="arabicPeriod"/>
            </a:pPr>
            <a:r>
              <a:rPr lang="it-IT" sz="1800" b="1" u="none" strike="noStrike" dirty="0">
                <a:solidFill>
                  <a:srgbClr val="353744"/>
                </a:solidFill>
                <a:effectLst/>
                <a:latin typeface="Proxima Nova"/>
                <a:ea typeface="Proxima Nova"/>
                <a:cs typeface="Proxima Nova"/>
              </a:rPr>
              <a:t>Convenzione con la Parrocchia di Colognola </a:t>
            </a:r>
            <a:r>
              <a:rPr lang="it-IT" sz="1800" u="none" strike="noStrike" dirty="0">
                <a:solidFill>
                  <a:srgbClr val="353744"/>
                </a:solidFill>
                <a:effectLst/>
                <a:latin typeface="Proxima Nova"/>
                <a:ea typeface="Proxima Nova"/>
                <a:cs typeface="Proxima Nova"/>
              </a:rPr>
              <a:t>con disponibilità della ex casa del Curato in Oratorio </a:t>
            </a:r>
          </a:p>
          <a:p>
            <a:pPr marL="342900" lvl="0" indent="-342900">
              <a:lnSpc>
                <a:spcPct val="130000"/>
              </a:lnSpc>
              <a:spcBef>
                <a:spcPts val="1000"/>
              </a:spcBef>
              <a:buFont typeface="+mj-lt"/>
              <a:buAutoNum type="arabicPeriod"/>
            </a:pPr>
            <a:r>
              <a:rPr lang="it-IT" sz="1800" u="none" strike="noStrike" dirty="0">
                <a:solidFill>
                  <a:srgbClr val="353744"/>
                </a:solidFill>
                <a:effectLst/>
                <a:latin typeface="Proxima Nova"/>
                <a:ea typeface="Proxima Nova"/>
                <a:cs typeface="Proxima Nova"/>
              </a:rPr>
              <a:t>I </a:t>
            </a:r>
            <a:r>
              <a:rPr lang="it-IT" sz="1800" b="1" u="none" strike="noStrike" dirty="0">
                <a:solidFill>
                  <a:srgbClr val="353744"/>
                </a:solidFill>
                <a:effectLst/>
                <a:latin typeface="Proxima Nova"/>
                <a:ea typeface="Proxima Nova"/>
                <a:cs typeface="Proxima Nova"/>
              </a:rPr>
              <a:t>due cardini dell’esperienza</a:t>
            </a:r>
            <a:r>
              <a:rPr lang="it-IT" sz="1800" u="none" strike="noStrike" dirty="0">
                <a:solidFill>
                  <a:srgbClr val="353744"/>
                </a:solidFill>
                <a:effectLst/>
                <a:latin typeface="Proxima Nova"/>
                <a:ea typeface="Proxima Nova"/>
                <a:cs typeface="Proxima Nova"/>
              </a:rPr>
              <a:t>: </a:t>
            </a:r>
            <a:r>
              <a:rPr lang="it-IT" sz="1800" b="1" u="none" strike="noStrike" dirty="0">
                <a:solidFill>
                  <a:srgbClr val="353744"/>
                </a:solidFill>
                <a:effectLst/>
                <a:latin typeface="Proxima Nova"/>
                <a:ea typeface="Proxima Nova"/>
                <a:cs typeface="Proxima Nova"/>
              </a:rPr>
              <a:t>disponibilità di un alloggio </a:t>
            </a:r>
            <a:r>
              <a:rPr lang="it-IT" sz="1800" u="none" strike="noStrike" dirty="0">
                <a:solidFill>
                  <a:srgbClr val="353744"/>
                </a:solidFill>
                <a:effectLst/>
                <a:latin typeface="Proxima Nova"/>
                <a:ea typeface="Proxima Nova"/>
                <a:cs typeface="Proxima Nova"/>
              </a:rPr>
              <a:t>per tre persone provenienti dai Servizi residenziali di Opera Bonomelli </a:t>
            </a:r>
            <a:r>
              <a:rPr lang="it-IT" sz="1800" b="1" u="none" strike="noStrike" dirty="0">
                <a:solidFill>
                  <a:srgbClr val="353744"/>
                </a:solidFill>
                <a:effectLst/>
                <a:latin typeface="Proxima Nova"/>
                <a:ea typeface="Proxima Nova"/>
                <a:cs typeface="Proxima Nova"/>
              </a:rPr>
              <a:t>a costo calmierato </a:t>
            </a:r>
            <a:r>
              <a:rPr lang="it-IT" sz="1800" u="none" strike="noStrike" dirty="0">
                <a:solidFill>
                  <a:srgbClr val="353744"/>
                </a:solidFill>
                <a:effectLst/>
                <a:latin typeface="Proxima Nova"/>
                <a:ea typeface="Proxima Nova"/>
                <a:cs typeface="Proxima Nova"/>
              </a:rPr>
              <a:t>e forfettario 								 in cambio di </a:t>
            </a:r>
            <a:r>
              <a:rPr lang="it-IT" sz="1800" b="1" u="none" strike="noStrike" dirty="0">
                <a:solidFill>
                  <a:srgbClr val="353744"/>
                </a:solidFill>
                <a:effectLst/>
                <a:latin typeface="Proxima Nova"/>
                <a:ea typeface="Proxima Nova"/>
                <a:cs typeface="Proxima Nova"/>
              </a:rPr>
              <a:t>attenzione/partecipazione nella gestione degli spazi/attività in Oratorio </a:t>
            </a:r>
            <a:r>
              <a:rPr lang="it-IT" sz="1800" u="none" strike="noStrike" dirty="0">
                <a:solidFill>
                  <a:srgbClr val="353744"/>
                </a:solidFill>
                <a:effectLst/>
                <a:latin typeface="Proxima Nova"/>
                <a:ea typeface="Proxima Nova"/>
                <a:cs typeface="Proxima Nova"/>
              </a:rPr>
              <a:t>(supporto al bar, pulizia spazi comuni, supporto in segreteria, CRE, catechismo, etc.), </a:t>
            </a:r>
          </a:p>
          <a:p>
            <a:pPr marL="342900" lvl="0" indent="-342900">
              <a:lnSpc>
                <a:spcPct val="130000"/>
              </a:lnSpc>
              <a:spcBef>
                <a:spcPts val="1000"/>
              </a:spcBef>
              <a:buFont typeface="+mj-lt"/>
              <a:buAutoNum type="arabicPeriod"/>
            </a:pPr>
            <a:r>
              <a:rPr lang="it-IT" sz="1800" b="1" u="none" strike="noStrike" dirty="0">
                <a:solidFill>
                  <a:srgbClr val="353744"/>
                </a:solidFill>
                <a:effectLst/>
                <a:latin typeface="Proxima Nova"/>
                <a:ea typeface="Proxima Nova"/>
                <a:cs typeface="Proxima Nova"/>
              </a:rPr>
              <a:t>Valore aggiunto </a:t>
            </a:r>
            <a:r>
              <a:rPr lang="it-IT" sz="1800" u="none" strike="noStrike" dirty="0">
                <a:solidFill>
                  <a:srgbClr val="353744"/>
                </a:solidFill>
                <a:effectLst/>
                <a:latin typeface="Proxima Nova"/>
                <a:ea typeface="Proxima Nova"/>
                <a:cs typeface="Proxima Nova"/>
              </a:rPr>
              <a:t>di questa esperienza: </a:t>
            </a:r>
          </a:p>
          <a:p>
            <a:pPr marL="342900" lvl="0" indent="-342900">
              <a:lnSpc>
                <a:spcPct val="130000"/>
              </a:lnSpc>
              <a:spcBef>
                <a:spcPts val="1000"/>
              </a:spcBef>
              <a:buFont typeface="+mj-lt"/>
              <a:buAutoNum type="arabicPeriod"/>
            </a:pPr>
            <a:r>
              <a:rPr lang="it-IT" sz="1800" b="1" u="none" strike="noStrike" dirty="0">
                <a:solidFill>
                  <a:srgbClr val="353744"/>
                </a:solidFill>
                <a:effectLst/>
                <a:latin typeface="Proxima Nova"/>
                <a:ea typeface="Proxima Nova"/>
                <a:cs typeface="Proxima Nova"/>
              </a:rPr>
              <a:t>Per la parrocchia</a:t>
            </a:r>
            <a:r>
              <a:rPr lang="it-IT" sz="1800" u="none" strike="noStrike" dirty="0">
                <a:solidFill>
                  <a:srgbClr val="353744"/>
                </a:solidFill>
                <a:effectLst/>
                <a:latin typeface="Proxima Nova"/>
                <a:ea typeface="Proxima Nova"/>
                <a:cs typeface="Proxima Nova"/>
              </a:rPr>
              <a:t>: ulteriori volontari per le attività, presenza nei locali anche in orario notturno per eventuali emergenze, partecipazione alle spese di mantenimento di locali altrimenti inutilizzati, collaborazione con partner affidabile per la gestione dell’alloggio e monitoraggio dell’esperienza</a:t>
            </a:r>
          </a:p>
          <a:p>
            <a:pPr marL="342900" lvl="0" indent="-342900">
              <a:lnSpc>
                <a:spcPct val="130000"/>
              </a:lnSpc>
              <a:spcBef>
                <a:spcPts val="1000"/>
              </a:spcBef>
              <a:buFont typeface="+mj-lt"/>
              <a:buAutoNum type="arabicPeriod"/>
            </a:pPr>
            <a:r>
              <a:rPr lang="it-IT" sz="1800" b="1" u="none" strike="noStrike" dirty="0">
                <a:solidFill>
                  <a:srgbClr val="353744"/>
                </a:solidFill>
                <a:effectLst/>
                <a:latin typeface="Proxima Nova"/>
                <a:ea typeface="Proxima Nova"/>
                <a:cs typeface="Proxima Nova"/>
              </a:rPr>
              <a:t>Per i beneficiari</a:t>
            </a:r>
            <a:r>
              <a:rPr lang="it-IT" sz="1800" u="none" strike="noStrike" dirty="0">
                <a:solidFill>
                  <a:srgbClr val="353744"/>
                </a:solidFill>
                <a:effectLst/>
                <a:latin typeface="Proxima Nova"/>
                <a:ea typeface="Proxima Nova"/>
                <a:cs typeface="Proxima Nova"/>
              </a:rPr>
              <a:t>: inserimento in nuove relazioni e allargamento della propria rete di relazioni, valorizzazione delle proprie competenze,  sperimentazione in ambiente non giudicante, possibilità di trovare alternative abitative </a:t>
            </a:r>
          </a:p>
          <a:p>
            <a:endParaRPr lang="it-IT" dirty="0"/>
          </a:p>
        </p:txBody>
      </p:sp>
      <p:sp>
        <p:nvSpPr>
          <p:cNvPr id="4" name="Figura a mano libera: forma 3">
            <a:extLst>
              <a:ext uri="{FF2B5EF4-FFF2-40B4-BE49-F238E27FC236}">
                <a16:creationId xmlns:a16="http://schemas.microsoft.com/office/drawing/2014/main" id="{067E8FBC-F0B7-88B8-0D8C-E986E724391E}"/>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75BF0353-51A7-2F14-487E-F6483D3AD71C}"/>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D929658C-1A21-6EAA-9E99-24D93B5C6BB2}"/>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758C1D3A-8526-1432-9F4F-6D784DC13E76}"/>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FCE47EB9-5AC0-1E89-A2E5-4AE4A41019AB}"/>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70A64881-87A6-16A5-9252-FAC9077BB9F0}"/>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8E6DBC02-0FE8-B48C-081D-BB0CB8DFFD11}"/>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38E3F9CB-B8BF-8605-64AA-9AB44034949C}"/>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60934A11-FFBF-DD98-6F52-417ED9B34D81}"/>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A5B986F2-91B3-F96F-FD29-7565AA690017}"/>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AEAE36C2-1EC5-0745-492B-2CAC572E3E70}"/>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374DB4D2-2F82-32E8-5C9F-77100A192CFE}"/>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F9CFD061-CFC3-576A-BF05-A925D3893AD8}"/>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FF7D89DC-3307-66F5-1BF8-8F96029ED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BFF2DB55-24EA-996A-C6DD-F46EDC1409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8327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C615D-F577-86D7-B165-875C82256A5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77707B0-4793-7007-0950-17D104C4753C}"/>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4B1B191A-36FD-5E63-45A9-9A78F2601FFD}"/>
              </a:ext>
            </a:extLst>
          </p:cNvPr>
          <p:cNvSpPr>
            <a:spLocks noGrp="1"/>
          </p:cNvSpPr>
          <p:nvPr>
            <p:ph idx="1"/>
          </p:nvPr>
        </p:nvSpPr>
        <p:spPr>
          <a:xfrm>
            <a:off x="677334" y="1600142"/>
            <a:ext cx="8596668" cy="4466159"/>
          </a:xfrm>
        </p:spPr>
        <p:txBody>
          <a:bodyPr>
            <a:normAutofit/>
          </a:bodyPr>
          <a:lstStyle/>
          <a:p>
            <a:pPr>
              <a:spcBef>
                <a:spcPts val="2400"/>
              </a:spcBef>
            </a:pPr>
            <a:r>
              <a:rPr lang="it-IT" sz="2800" b="1" kern="0" dirty="0">
                <a:solidFill>
                  <a:srgbClr val="353744"/>
                </a:solidFill>
                <a:effectLst/>
                <a:latin typeface="Proxima Nova"/>
              </a:rPr>
              <a:t>IL RAPPORTO CON PROPRIETARI PRIVATI  </a:t>
            </a:r>
          </a:p>
          <a:p>
            <a:pPr marL="342900" lvl="0" indent="-342900">
              <a:lnSpc>
                <a:spcPct val="130000"/>
              </a:lnSpc>
              <a:spcBef>
                <a:spcPts val="1000"/>
              </a:spcBef>
              <a:buFont typeface="+mj-lt"/>
              <a:buAutoNum type="arabicPeriod"/>
            </a:pPr>
            <a:r>
              <a:rPr lang="it-IT" sz="1800" u="none" strike="noStrike" dirty="0">
                <a:solidFill>
                  <a:srgbClr val="353744"/>
                </a:solidFill>
                <a:effectLst/>
                <a:latin typeface="Proxima Nova"/>
                <a:ea typeface="Proxima Nova"/>
                <a:cs typeface="Proxima Nova"/>
              </a:rPr>
              <a:t>Contratto sottoscritto da un Ente affidabile sul piano economico e della cura dell’alloggio </a:t>
            </a:r>
          </a:p>
          <a:p>
            <a:pPr marL="342900" lvl="0" indent="-342900">
              <a:lnSpc>
                <a:spcPct val="130000"/>
              </a:lnSpc>
              <a:spcBef>
                <a:spcPts val="1000"/>
              </a:spcBef>
              <a:buFont typeface="+mj-lt"/>
              <a:buAutoNum type="arabicPeriod"/>
            </a:pPr>
            <a:r>
              <a:rPr lang="it-IT" sz="1800" u="none" strike="noStrike" dirty="0">
                <a:solidFill>
                  <a:srgbClr val="353744"/>
                </a:solidFill>
                <a:effectLst/>
                <a:latin typeface="Proxima Nova"/>
                <a:ea typeface="Proxima Nova"/>
                <a:cs typeface="Proxima Nova"/>
              </a:rPr>
              <a:t>Monitoraggio e supporto agli inquilini</a:t>
            </a:r>
          </a:p>
          <a:p>
            <a:pPr lvl="0">
              <a:lnSpc>
                <a:spcPct val="130000"/>
              </a:lnSpc>
              <a:buFont typeface="+mj-lt"/>
              <a:buAutoNum type="arabicPeriod"/>
            </a:pPr>
            <a:r>
              <a:rPr lang="it-IT" sz="1800" u="none" strike="noStrike" dirty="0">
                <a:solidFill>
                  <a:srgbClr val="353744"/>
                </a:solidFill>
                <a:effectLst/>
                <a:latin typeface="Proxima Nova"/>
                <a:ea typeface="Proxima Nova"/>
                <a:cs typeface="Proxima Nova"/>
              </a:rPr>
              <a:t>Cambio </a:t>
            </a:r>
            <a:r>
              <a:rPr lang="it-IT" dirty="0">
                <a:solidFill>
                  <a:srgbClr val="353744"/>
                </a:solidFill>
                <a:latin typeface="Proxima Nova"/>
                <a:ea typeface="Proxima Nova"/>
                <a:cs typeface="Proxima Nova"/>
              </a:rPr>
              <a:t>persone a cura dell’Ente in </a:t>
            </a:r>
            <a:r>
              <a:rPr lang="it-IT" sz="1800" u="none" strike="noStrike" dirty="0">
                <a:solidFill>
                  <a:srgbClr val="353744"/>
                </a:solidFill>
                <a:effectLst/>
                <a:latin typeface="Proxima Nova"/>
                <a:ea typeface="Proxima Nova"/>
                <a:cs typeface="Proxima Nova"/>
              </a:rPr>
              <a:t>caso di eventuali difficoltà nel condominio</a:t>
            </a:r>
          </a:p>
          <a:p>
            <a:endParaRPr lang="it-IT" dirty="0"/>
          </a:p>
        </p:txBody>
      </p:sp>
      <p:sp>
        <p:nvSpPr>
          <p:cNvPr id="4" name="Figura a mano libera: forma 3">
            <a:extLst>
              <a:ext uri="{FF2B5EF4-FFF2-40B4-BE49-F238E27FC236}">
                <a16:creationId xmlns:a16="http://schemas.microsoft.com/office/drawing/2014/main" id="{77DDE632-5E5D-4F3A-AED7-44BBECAEB58F}"/>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690B0133-DEEB-9E0D-D5C2-6C6F602AE181}"/>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1AC04440-EF01-4369-5EB1-280328E613E3}"/>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030D8A70-FDFC-F38C-E6CD-CCDE10020C66}"/>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E52C5DE8-6164-03BB-9744-EBE724573D30}"/>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2314F367-32FF-22F0-C9E0-C08DF507A6EE}"/>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A65CEED5-FFAF-143D-DAB2-309798708A4E}"/>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6C4A8F4D-5D1F-BCFD-EDDA-3971F7B668C5}"/>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EAADE8F2-D804-8719-BADD-A38E7EE30C9D}"/>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30EE6A8E-0B1A-D0E2-7AAE-34F9EA11D3AC}"/>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79085FE0-61C1-9F08-C21B-C8383CC93317}"/>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4CC267B5-FFFF-DE48-EF9E-55CBCAAC9D77}"/>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3ACA27FA-C4E3-D808-1E7D-BDEA45FA32DF}"/>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FBCAE4E5-8CA0-9247-8307-C4E1DB3E5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5BE23B1B-D398-1F51-055D-1DD788B6CF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3283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259C2-87A3-2C6E-21FE-0BAEF0364F4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7E3562B-05FB-DAC3-84A1-33D816690983}"/>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AE337BB9-C966-48CB-0157-FB9AEA29EC8B}"/>
              </a:ext>
            </a:extLst>
          </p:cNvPr>
          <p:cNvSpPr>
            <a:spLocks noGrp="1"/>
          </p:cNvSpPr>
          <p:nvPr>
            <p:ph idx="1"/>
          </p:nvPr>
        </p:nvSpPr>
        <p:spPr>
          <a:xfrm>
            <a:off x="677333" y="1600142"/>
            <a:ext cx="10348221" cy="4466159"/>
          </a:xfrm>
        </p:spPr>
        <p:txBody>
          <a:bodyPr>
            <a:normAutofit/>
          </a:bodyPr>
          <a:lstStyle/>
          <a:p>
            <a:pPr>
              <a:spcBef>
                <a:spcPts val="2400"/>
              </a:spcBef>
            </a:pPr>
            <a:r>
              <a:rPr lang="it-IT" sz="2800" b="1" kern="0" dirty="0">
                <a:solidFill>
                  <a:srgbClr val="353744"/>
                </a:solidFill>
                <a:effectLst/>
                <a:latin typeface="Proxima Nova"/>
              </a:rPr>
              <a:t>Ruolo dei volontari/e con i beneficiari</a:t>
            </a:r>
          </a:p>
          <a:p>
            <a:pPr marL="342900" lvl="0" indent="-342900">
              <a:lnSpc>
                <a:spcPct val="130000"/>
              </a:lnSpc>
              <a:spcBef>
                <a:spcPts val="1000"/>
              </a:spcBef>
              <a:buFont typeface="Arial" panose="020B0604020202020204" pitchFamily="34" charset="0"/>
              <a:buChar char="●"/>
            </a:pPr>
            <a:r>
              <a:rPr lang="it-IT" sz="2000" u="none" strike="noStrike" dirty="0">
                <a:solidFill>
                  <a:srgbClr val="353744"/>
                </a:solidFill>
                <a:effectLst/>
                <a:latin typeface="Proxima Nova"/>
                <a:ea typeface="Proxima Nova"/>
                <a:cs typeface="Proxima Nova"/>
              </a:rPr>
              <a:t>Supporto relazionale con visite domiciliari (caffè, pranzi o cene) in forma di reciprocità </a:t>
            </a:r>
          </a:p>
          <a:p>
            <a:pPr marL="342900" lvl="0" indent="-342900">
              <a:lnSpc>
                <a:spcPct val="130000"/>
              </a:lnSpc>
              <a:spcBef>
                <a:spcPts val="1000"/>
              </a:spcBef>
              <a:spcAft>
                <a:spcPts val="0"/>
              </a:spcAft>
              <a:buFont typeface="Arial" panose="020B0604020202020204" pitchFamily="34" charset="0"/>
              <a:buChar char="●"/>
            </a:pPr>
            <a:r>
              <a:rPr lang="it-IT" sz="2000" u="none" strike="noStrike" dirty="0">
                <a:solidFill>
                  <a:srgbClr val="353744"/>
                </a:solidFill>
                <a:effectLst/>
                <a:latin typeface="Proxima Nova"/>
                <a:ea typeface="Proxima Nova"/>
                <a:cs typeface="Proxima Nova"/>
              </a:rPr>
              <a:t>Accompagnamento ad esperienze del territorio (es. Gruppi di cammino, eventi e spettacoli, CTE)</a:t>
            </a:r>
          </a:p>
          <a:p>
            <a:pPr marL="342900" lvl="0" indent="-342900">
              <a:lnSpc>
                <a:spcPct val="130000"/>
              </a:lnSpc>
              <a:spcBef>
                <a:spcPts val="1000"/>
              </a:spcBef>
              <a:spcAft>
                <a:spcPts val="0"/>
              </a:spcAft>
              <a:buFont typeface="Arial" panose="020B0604020202020204" pitchFamily="34" charset="0"/>
              <a:buChar char="●"/>
            </a:pPr>
            <a:r>
              <a:rPr lang="it-IT" sz="2000" u="none" strike="noStrike" dirty="0">
                <a:solidFill>
                  <a:srgbClr val="353744"/>
                </a:solidFill>
                <a:effectLst/>
                <a:latin typeface="Proxima Nova"/>
                <a:ea typeface="Proxima Nova"/>
                <a:cs typeface="Proxima Nova"/>
              </a:rPr>
              <a:t>Supporto tecnico (gestione smartphone, SPID), accompagnamento a sportelli (Centro impiego, sportello migranti, CAAF, esenzioni o cambio medico) e servizi sanitari (esami medici di routine) </a:t>
            </a:r>
          </a:p>
          <a:p>
            <a:pPr marL="342900" lvl="0" indent="-342900">
              <a:lnSpc>
                <a:spcPct val="130000"/>
              </a:lnSpc>
              <a:spcBef>
                <a:spcPts val="1000"/>
              </a:spcBef>
              <a:spcAft>
                <a:spcPts val="0"/>
              </a:spcAft>
              <a:buFont typeface="Arial" panose="020B0604020202020204" pitchFamily="34" charset="0"/>
              <a:buChar char="●"/>
            </a:pPr>
            <a:r>
              <a:rPr lang="it-IT" sz="2000" u="none" strike="noStrike" dirty="0">
                <a:solidFill>
                  <a:srgbClr val="353744"/>
                </a:solidFill>
                <a:effectLst/>
                <a:latin typeface="Proxima Nova"/>
                <a:ea typeface="Proxima Nova"/>
                <a:cs typeface="Proxima Nova"/>
              </a:rPr>
              <a:t>Supporto alla gestione degli alloggi ( far imparare a riparare, abbellire/personalizzare le abitazioni, imparare piccole manutenzioni) </a:t>
            </a:r>
          </a:p>
          <a:p>
            <a:endParaRPr lang="it-IT" dirty="0"/>
          </a:p>
        </p:txBody>
      </p:sp>
      <p:sp>
        <p:nvSpPr>
          <p:cNvPr id="4" name="Figura a mano libera: forma 3">
            <a:extLst>
              <a:ext uri="{FF2B5EF4-FFF2-40B4-BE49-F238E27FC236}">
                <a16:creationId xmlns:a16="http://schemas.microsoft.com/office/drawing/2014/main" id="{3C789777-D2B4-BAF1-4850-79DB13E60206}"/>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7F4F0BF2-9EC7-0BE3-8F52-722AC42B38B9}"/>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56FF3391-544D-1F8E-4B80-8C558C0162F9}"/>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38DB57D0-957F-ACF3-DF9A-17BE5FF49E2E}"/>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F8F717F0-D11A-42FC-CE0E-55D4D16976DE}"/>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15965469-BC33-AFBD-1233-944F728CE77D}"/>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5511674B-D8D1-7838-D03E-1A4D52C99740}"/>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E4756D5D-BE63-8C6C-F647-E5932F9C274A}"/>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DA8F4F92-1F9A-A66A-8E1F-801673C5DCBC}"/>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8C68A3F7-F1FF-6154-393D-A555FACDD518}"/>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2FC20B0A-D45C-6105-22D9-81B74C77BB74}"/>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5C5C26CD-5C15-130F-9E1C-EA2F93297009}"/>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40133E52-84AA-9541-CFBE-5C2679C8C171}"/>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FEF7C9E4-1899-8707-18C9-3A42D4C19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E6C6D12C-1F14-CFE9-6A52-24B60F8328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37579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E648-BFEF-68DB-3271-B08E08F9D886}"/>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CC63BF2-A600-09C1-7831-E8815E013C85}"/>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715DE6D3-D299-0809-2119-B585D9FAF017}"/>
              </a:ext>
            </a:extLst>
          </p:cNvPr>
          <p:cNvSpPr>
            <a:spLocks noGrp="1"/>
          </p:cNvSpPr>
          <p:nvPr>
            <p:ph idx="1"/>
          </p:nvPr>
        </p:nvSpPr>
        <p:spPr>
          <a:xfrm>
            <a:off x="677334" y="1600142"/>
            <a:ext cx="10339428" cy="4466159"/>
          </a:xfrm>
        </p:spPr>
        <p:txBody>
          <a:bodyPr>
            <a:normAutofit/>
          </a:bodyPr>
          <a:lstStyle/>
          <a:p>
            <a:pPr>
              <a:spcBef>
                <a:spcPts val="1600"/>
              </a:spcBef>
            </a:pPr>
            <a:r>
              <a:rPr lang="it-IT" sz="2800" b="1" dirty="0">
                <a:solidFill>
                  <a:schemeClr val="tx1"/>
                </a:solidFill>
                <a:effectLst/>
                <a:latin typeface="Proxima Nova"/>
              </a:rPr>
              <a:t>Ruolo dei volontari/e con il territorio  </a:t>
            </a:r>
          </a:p>
          <a:p>
            <a:pPr marL="342900" lvl="0" indent="-342900">
              <a:lnSpc>
                <a:spcPct val="130000"/>
              </a:lnSpc>
              <a:spcBef>
                <a:spcPts val="1000"/>
              </a:spcBef>
              <a:buFont typeface="Arial" panose="020B0604020202020204" pitchFamily="34" charset="0"/>
              <a:buChar char="●"/>
            </a:pPr>
            <a:r>
              <a:rPr lang="it-IT" sz="2400" u="none" strike="noStrike" dirty="0">
                <a:solidFill>
                  <a:srgbClr val="353744"/>
                </a:solidFill>
                <a:effectLst/>
                <a:latin typeface="Proxima Nova"/>
                <a:ea typeface="Proxima Nova"/>
                <a:cs typeface="Proxima Nova"/>
              </a:rPr>
              <a:t>Essere “antenne” per mettere in contatto opportunità abitative ed Ente affidabile per dare alloggio definitivo ai beneficiari del progetto </a:t>
            </a:r>
          </a:p>
          <a:p>
            <a:pPr marL="342900" lvl="0" indent="-342900">
              <a:lnSpc>
                <a:spcPct val="130000"/>
              </a:lnSpc>
              <a:spcBef>
                <a:spcPts val="1000"/>
              </a:spcBef>
              <a:spcAft>
                <a:spcPts val="0"/>
              </a:spcAft>
              <a:buFont typeface="Arial" panose="020B0604020202020204" pitchFamily="34" charset="0"/>
              <a:buChar char="●"/>
            </a:pPr>
            <a:r>
              <a:rPr lang="it-IT" sz="2400" u="none" strike="noStrike" dirty="0">
                <a:solidFill>
                  <a:srgbClr val="353744"/>
                </a:solidFill>
                <a:effectLst/>
                <a:latin typeface="Proxima Nova"/>
                <a:ea typeface="Proxima Nova"/>
                <a:cs typeface="Proxima Nova"/>
              </a:rPr>
              <a:t>Essere “testimonial” di una realtà possibile (sostenibile e garantita) di rapporto tra territorio ed Enti che si occupano di marginalità sociale e tra luoghi di “normalità” e  persone che vivono la condizione di svantaggio</a:t>
            </a:r>
          </a:p>
          <a:p>
            <a:endParaRPr lang="it-IT" dirty="0"/>
          </a:p>
        </p:txBody>
      </p:sp>
      <p:sp>
        <p:nvSpPr>
          <p:cNvPr id="4" name="Figura a mano libera: forma 3">
            <a:extLst>
              <a:ext uri="{FF2B5EF4-FFF2-40B4-BE49-F238E27FC236}">
                <a16:creationId xmlns:a16="http://schemas.microsoft.com/office/drawing/2014/main" id="{E032E503-AA1D-3FC6-DD0D-D8A5B1CE4F0C}"/>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D2005131-169F-7984-8439-ED4B71CD27FF}"/>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F84795B1-2E27-49E9-A36B-C1D128F434CE}"/>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4B43EB82-AF18-977D-2C54-3F9DE25CBDC5}"/>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72107FA2-6F10-3CC9-FF5A-3FF2646302E9}"/>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0DF5E6BF-B836-E6DA-8DC2-BB8F211A4900}"/>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C0E81ECB-19A9-4045-4B47-E616F22C0FE9}"/>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65628894-9424-91F0-9787-E3B89877C238}"/>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F7EA4B04-3FC0-CA74-1678-A0A61EB27BB0}"/>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820A00FB-D0B1-056B-E045-41347AF012CA}"/>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CBB6B3E6-B918-B76B-2A01-41C3AD859F5E}"/>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84B7413C-CBDA-9A1B-66B1-2E7DACB4AFC7}"/>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172B3DCA-997E-3E1F-1420-9ACE1D12A834}"/>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0BBC8C74-E7F4-2EC6-2A73-240086040F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773569D4-F6F7-3229-B445-66865D230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6903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28603-35F2-3079-46CB-FEA23E68B7D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7137D29-AAA1-A6A0-BC44-18F329254C5E}"/>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A2A8F076-27B3-8D58-C9E4-A3B284BF2895}"/>
              </a:ext>
            </a:extLst>
          </p:cNvPr>
          <p:cNvSpPr>
            <a:spLocks noGrp="1"/>
          </p:cNvSpPr>
          <p:nvPr>
            <p:ph idx="1"/>
          </p:nvPr>
        </p:nvSpPr>
        <p:spPr>
          <a:xfrm>
            <a:off x="677333" y="1600142"/>
            <a:ext cx="10093243" cy="4466159"/>
          </a:xfrm>
        </p:spPr>
        <p:txBody>
          <a:bodyPr>
            <a:normAutofit lnSpcReduction="10000"/>
          </a:bodyPr>
          <a:lstStyle/>
          <a:p>
            <a:pPr>
              <a:spcBef>
                <a:spcPts val="1600"/>
              </a:spcBef>
            </a:pPr>
            <a:r>
              <a:rPr lang="it-IT" sz="2800" b="1" dirty="0">
                <a:solidFill>
                  <a:schemeClr val="tx1"/>
                </a:solidFill>
                <a:effectLst/>
                <a:latin typeface="Proxima Nova"/>
              </a:rPr>
              <a:t>Ruolo degli operatori </a:t>
            </a:r>
          </a:p>
          <a:p>
            <a:pPr marL="342900" lvl="0" indent="-342900">
              <a:lnSpc>
                <a:spcPct val="130000"/>
              </a:lnSpc>
              <a:spcBef>
                <a:spcPts val="1000"/>
              </a:spcBef>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Favorire lo sviluppo di competenze nei beneficiari affinché possano accedere alle opportunità del territorio</a:t>
            </a:r>
          </a:p>
          <a:p>
            <a:pPr marL="342900" lvl="0" indent="-342900">
              <a:lnSpc>
                <a:spcPct val="130000"/>
              </a:lnSpc>
              <a:spcBef>
                <a:spcPts val="1000"/>
              </a:spcBef>
              <a:spcAft>
                <a:spcPts val="0"/>
              </a:spcAft>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Promuovere e gestire i rapporti con i servizi istituzionali (Comune, MMG e Servizi sulla salute, etc.) </a:t>
            </a:r>
          </a:p>
          <a:p>
            <a:pPr marL="342900" lvl="0" indent="-342900">
              <a:lnSpc>
                <a:spcPct val="130000"/>
              </a:lnSpc>
              <a:spcBef>
                <a:spcPts val="1000"/>
              </a:spcBef>
              <a:spcAft>
                <a:spcPts val="0"/>
              </a:spcAft>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Avere la regia del progetto sapendo coinvolgere tutti gli attori (quindi anche i volontari ) nel progetto in corso (individuale e come esperienza complessiva) </a:t>
            </a:r>
          </a:p>
          <a:p>
            <a:pPr marL="342900" lvl="0" indent="-342900">
              <a:lnSpc>
                <a:spcPct val="130000"/>
              </a:lnSpc>
              <a:spcBef>
                <a:spcPts val="1000"/>
              </a:spcBef>
              <a:spcAft>
                <a:spcPts val="0"/>
              </a:spcAft>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Formare i volontari alle competenze di base nella relazione con i beneficiari</a:t>
            </a:r>
          </a:p>
          <a:p>
            <a:pPr marL="342900" lvl="0" indent="-342900">
              <a:lnSpc>
                <a:spcPct val="130000"/>
              </a:lnSpc>
              <a:spcBef>
                <a:spcPts val="1000"/>
              </a:spcBef>
              <a:spcAft>
                <a:spcPts val="0"/>
              </a:spcAft>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Tutelare i volontari in situazioni critiche o di gestione complessa dei progetti individuali</a:t>
            </a:r>
          </a:p>
          <a:p>
            <a:pPr marL="342900" lvl="0" indent="-342900">
              <a:lnSpc>
                <a:spcPct val="130000"/>
              </a:lnSpc>
              <a:spcBef>
                <a:spcPts val="1000"/>
              </a:spcBef>
              <a:spcAft>
                <a:spcPts val="0"/>
              </a:spcAft>
              <a:buFont typeface="Arial" panose="020B0604020202020204" pitchFamily="34" charset="0"/>
              <a:buChar char="●"/>
            </a:pPr>
            <a:r>
              <a:rPr lang="it-IT" sz="1800" u="none" strike="noStrike" dirty="0">
                <a:solidFill>
                  <a:srgbClr val="353744"/>
                </a:solidFill>
                <a:effectLst/>
                <a:latin typeface="Proxima Nova"/>
                <a:ea typeface="Proxima Nova"/>
                <a:cs typeface="Proxima Nova"/>
              </a:rPr>
              <a:t>Rappresentare l’Ente nei rapporti con il territorio </a:t>
            </a:r>
          </a:p>
          <a:p>
            <a:endParaRPr lang="it-IT" dirty="0"/>
          </a:p>
        </p:txBody>
      </p:sp>
      <p:sp>
        <p:nvSpPr>
          <p:cNvPr id="4" name="Figura a mano libera: forma 3">
            <a:extLst>
              <a:ext uri="{FF2B5EF4-FFF2-40B4-BE49-F238E27FC236}">
                <a16:creationId xmlns:a16="http://schemas.microsoft.com/office/drawing/2014/main" id="{7C54E751-FA3F-01DB-B247-0F2AD6EA10EF}"/>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EE3DD5AD-5078-4B5C-1302-F7CE15A6628C}"/>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99788980-E047-3CA0-D35C-179A7D2B2FFF}"/>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31FE8E6F-1C44-2FE7-0F23-37000C842068}"/>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85919376-4B88-8B9F-348E-3C00C255C9AF}"/>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0F9AF271-374C-EC7D-DA3B-36D957376774}"/>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36CBC8E9-C4FB-706A-4626-37421B97B616}"/>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9F14FC75-8263-87F6-4EBC-FDB7F84ACC85}"/>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366D585A-50C9-A26F-5497-85D9EC23FC68}"/>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51C65C43-26E6-15CA-ABE1-ED0415072DA4}"/>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E5546F3B-41A3-BBA3-E18B-58C71D581F8E}"/>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A6A84EC5-0EDA-E320-D2F1-1F19A206895E}"/>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79B6FDC5-85F2-16FE-B9E6-EC8049C23472}"/>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DCDC54EA-4DAF-AAC6-D518-0B8A69BF6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5821A96B-6340-E17A-CB93-3D20E2056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69069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89D31-2723-B198-5949-1EFEF7E7E68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26CDF1D-A68F-9944-B1CB-7D1AD379E4F6}"/>
              </a:ext>
            </a:extLst>
          </p:cNvPr>
          <p:cNvSpPr>
            <a:spLocks noGrp="1"/>
          </p:cNvSpPr>
          <p:nvPr>
            <p:ph type="title"/>
          </p:nvPr>
        </p:nvSpPr>
        <p:spPr>
          <a:xfrm>
            <a:off x="677334" y="609600"/>
            <a:ext cx="8596668" cy="714779"/>
          </a:xfrm>
        </p:spPr>
        <p:txBody>
          <a:bodyPr/>
          <a:lstStyle/>
          <a:p>
            <a:endParaRPr lang="it-IT" dirty="0"/>
          </a:p>
        </p:txBody>
      </p:sp>
      <p:sp>
        <p:nvSpPr>
          <p:cNvPr id="3" name="Segnaposto contenuto 2">
            <a:extLst>
              <a:ext uri="{FF2B5EF4-FFF2-40B4-BE49-F238E27FC236}">
                <a16:creationId xmlns:a16="http://schemas.microsoft.com/office/drawing/2014/main" id="{85C48E43-AD33-C308-093C-223FF4CAB0DE}"/>
              </a:ext>
            </a:extLst>
          </p:cNvPr>
          <p:cNvSpPr>
            <a:spLocks noGrp="1"/>
          </p:cNvSpPr>
          <p:nvPr>
            <p:ph idx="1"/>
          </p:nvPr>
        </p:nvSpPr>
        <p:spPr>
          <a:xfrm>
            <a:off x="606669" y="1549803"/>
            <a:ext cx="10326799" cy="4466159"/>
          </a:xfrm>
        </p:spPr>
        <p:txBody>
          <a:bodyPr>
            <a:normAutofit/>
          </a:bodyPr>
          <a:lstStyle/>
          <a:p>
            <a:pPr marL="0" indent="0" algn="ctr">
              <a:buNone/>
            </a:pPr>
            <a:r>
              <a:rPr lang="it-IT" sz="3200" b="1" dirty="0"/>
              <a:t>Grazie per l’attenzione</a:t>
            </a:r>
          </a:p>
          <a:p>
            <a:pPr marL="0" indent="0" algn="ctr">
              <a:buNone/>
            </a:pPr>
            <a:r>
              <a:rPr lang="it-IT" dirty="0"/>
              <a:t>Stefano Galliani</a:t>
            </a:r>
          </a:p>
          <a:p>
            <a:pPr marL="0" indent="0" algn="ctr">
              <a:buNone/>
            </a:pPr>
            <a:r>
              <a:rPr lang="it-IT" dirty="0"/>
              <a:t>331 1337601</a:t>
            </a:r>
          </a:p>
          <a:p>
            <a:pPr marL="0" indent="0" algn="ctr">
              <a:buNone/>
            </a:pPr>
            <a:r>
              <a:rPr lang="it-IT" dirty="0">
                <a:hlinkClick r:id="rId2"/>
              </a:rPr>
              <a:t>stefano.galliani@operabonomelli.it</a:t>
            </a:r>
            <a:endParaRPr lang="it-IT" dirty="0"/>
          </a:p>
          <a:p>
            <a:pPr marL="0" indent="0" algn="ctr">
              <a:buNone/>
            </a:pPr>
            <a:r>
              <a:rPr lang="it-IT" sz="4400" b="1" dirty="0">
                <a:hlinkClick r:id="rId3"/>
              </a:rPr>
              <a:t>www.operabonomelli.it</a:t>
            </a:r>
            <a:r>
              <a:rPr lang="it-IT" sz="4400" b="1" dirty="0"/>
              <a:t> </a:t>
            </a:r>
          </a:p>
          <a:p>
            <a:pPr marL="0" indent="0" algn="ctr">
              <a:buNone/>
            </a:pPr>
            <a:r>
              <a:rPr lang="it-IT" sz="4400" b="1" dirty="0"/>
              <a:t> </a:t>
            </a:r>
          </a:p>
        </p:txBody>
      </p:sp>
      <p:sp>
        <p:nvSpPr>
          <p:cNvPr id="4" name="Figura a mano libera: forma 3">
            <a:extLst>
              <a:ext uri="{FF2B5EF4-FFF2-40B4-BE49-F238E27FC236}">
                <a16:creationId xmlns:a16="http://schemas.microsoft.com/office/drawing/2014/main" id="{4EC04E6E-0415-8FC0-540E-FBA5D2E11CC9}"/>
              </a:ext>
            </a:extLst>
          </p:cNvPr>
          <p:cNvSpPr>
            <a:spLocks/>
          </p:cNvSpPr>
          <p:nvPr/>
        </p:nvSpPr>
        <p:spPr bwMode="auto">
          <a:xfrm>
            <a:off x="798830" y="896620"/>
            <a:ext cx="558165" cy="283210"/>
          </a:xfrm>
          <a:custGeom>
            <a:avLst/>
            <a:gdLst>
              <a:gd name="T0" fmla="+- 0 1634 1258"/>
              <a:gd name="T1" fmla="*/ T0 w 879"/>
              <a:gd name="T2" fmla="+- 0 988 692"/>
              <a:gd name="T3" fmla="*/ 988 h 446"/>
              <a:gd name="T4" fmla="+- 0 1590 1258"/>
              <a:gd name="T5" fmla="*/ T4 w 879"/>
              <a:gd name="T6" fmla="+- 0 954 692"/>
              <a:gd name="T7" fmla="*/ 954 h 446"/>
              <a:gd name="T8" fmla="+- 0 1555 1258"/>
              <a:gd name="T9" fmla="*/ T8 w 879"/>
              <a:gd name="T10" fmla="+- 0 943 692"/>
              <a:gd name="T11" fmla="*/ 943 h 446"/>
              <a:gd name="T12" fmla="+- 0 1552 1258"/>
              <a:gd name="T13" fmla="*/ T12 w 879"/>
              <a:gd name="T14" fmla="+- 0 935 692"/>
              <a:gd name="T15" fmla="*/ 935 h 446"/>
              <a:gd name="T16" fmla="+- 0 1593 1258"/>
              <a:gd name="T17" fmla="*/ T16 w 879"/>
              <a:gd name="T18" fmla="+- 0 913 692"/>
              <a:gd name="T19" fmla="*/ 913 h 446"/>
              <a:gd name="T20" fmla="+- 0 1624 1258"/>
              <a:gd name="T21" fmla="*/ T20 w 879"/>
              <a:gd name="T22" fmla="+- 0 871 692"/>
              <a:gd name="T23" fmla="*/ 871 h 446"/>
              <a:gd name="T24" fmla="+- 0 1634 1258"/>
              <a:gd name="T25" fmla="*/ T24 w 879"/>
              <a:gd name="T26" fmla="+- 0 837 692"/>
              <a:gd name="T27" fmla="*/ 837 h 446"/>
              <a:gd name="T28" fmla="+- 0 1632 1258"/>
              <a:gd name="T29" fmla="*/ T28 w 879"/>
              <a:gd name="T30" fmla="+- 0 789 692"/>
              <a:gd name="T31" fmla="*/ 789 h 446"/>
              <a:gd name="T32" fmla="+- 0 1596 1258"/>
              <a:gd name="T33" fmla="*/ T32 w 879"/>
              <a:gd name="T34" fmla="+- 0 730 692"/>
              <a:gd name="T35" fmla="*/ 730 h 446"/>
              <a:gd name="T36" fmla="+- 0 1535 1258"/>
              <a:gd name="T37" fmla="*/ T36 w 879"/>
              <a:gd name="T38" fmla="+- 0 703 692"/>
              <a:gd name="T39" fmla="*/ 703 h 446"/>
              <a:gd name="T40" fmla="+- 0 1531 1258"/>
              <a:gd name="T41" fmla="*/ T40 w 879"/>
              <a:gd name="T42" fmla="+- 0 1020 692"/>
              <a:gd name="T43" fmla="*/ 1020 h 446"/>
              <a:gd name="T44" fmla="+- 0 1369 1258"/>
              <a:gd name="T45" fmla="*/ T44 w 879"/>
              <a:gd name="T46" fmla="+- 0 1040 692"/>
              <a:gd name="T47" fmla="*/ 1040 h 446"/>
              <a:gd name="T48" fmla="+- 0 1493 1258"/>
              <a:gd name="T49" fmla="*/ T48 w 879"/>
              <a:gd name="T50" fmla="+- 0 955 692"/>
              <a:gd name="T51" fmla="*/ 955 h 446"/>
              <a:gd name="T52" fmla="+- 0 1521 1258"/>
              <a:gd name="T53" fmla="*/ T52 w 879"/>
              <a:gd name="T54" fmla="+- 0 965 692"/>
              <a:gd name="T55" fmla="*/ 965 h 446"/>
              <a:gd name="T56" fmla="+- 0 1535 1258"/>
              <a:gd name="T57" fmla="*/ T56 w 879"/>
              <a:gd name="T58" fmla="+- 0 703 692"/>
              <a:gd name="T59" fmla="*/ 703 h 446"/>
              <a:gd name="T60" fmla="+- 0 1525 1258"/>
              <a:gd name="T61" fmla="*/ T60 w 879"/>
              <a:gd name="T62" fmla="+- 0 841 692"/>
              <a:gd name="T63" fmla="*/ 841 h 446"/>
              <a:gd name="T64" fmla="+- 0 1501 1258"/>
              <a:gd name="T65" fmla="*/ T64 w 879"/>
              <a:gd name="T66" fmla="+- 0 865 692"/>
              <a:gd name="T67" fmla="*/ 865 h 446"/>
              <a:gd name="T68" fmla="+- 0 1467 1258"/>
              <a:gd name="T69" fmla="*/ T68 w 879"/>
              <a:gd name="T70" fmla="+- 0 871 692"/>
              <a:gd name="T71" fmla="*/ 871 h 446"/>
              <a:gd name="T72" fmla="+- 0 1494 1258"/>
              <a:gd name="T73" fmla="*/ T72 w 879"/>
              <a:gd name="T74" fmla="+- 0 789 692"/>
              <a:gd name="T75" fmla="*/ 789 h 446"/>
              <a:gd name="T76" fmla="+- 0 1525 1258"/>
              <a:gd name="T77" fmla="*/ T76 w 879"/>
              <a:gd name="T78" fmla="+- 0 815 692"/>
              <a:gd name="T79" fmla="*/ 815 h 446"/>
              <a:gd name="T80" fmla="+- 0 1487 1258"/>
              <a:gd name="T81" fmla="*/ T80 w 879"/>
              <a:gd name="T82" fmla="+- 0 698 692"/>
              <a:gd name="T83" fmla="*/ 698 h 446"/>
              <a:gd name="T84" fmla="+- 0 1491 1258"/>
              <a:gd name="T85" fmla="*/ T84 w 879"/>
              <a:gd name="T86" fmla="+- 0 1131 692"/>
              <a:gd name="T87" fmla="*/ 1131 h 446"/>
              <a:gd name="T88" fmla="+- 0 1583 1258"/>
              <a:gd name="T89" fmla="*/ T88 w 879"/>
              <a:gd name="T90" fmla="+- 0 1116 692"/>
              <a:gd name="T91" fmla="*/ 1116 h 446"/>
              <a:gd name="T92" fmla="+- 0 1635 1258"/>
              <a:gd name="T93" fmla="*/ T92 w 879"/>
              <a:gd name="T94" fmla="+- 0 1071 692"/>
              <a:gd name="T95" fmla="*/ 1071 h 446"/>
              <a:gd name="T96" fmla="+- 0 1645 1258"/>
              <a:gd name="T97" fmla="*/ T96 w 879"/>
              <a:gd name="T98" fmla="+- 0 1028 692"/>
              <a:gd name="T99" fmla="*/ 1028 h 446"/>
              <a:gd name="T100" fmla="+- 0 2130 1258"/>
              <a:gd name="T101" fmla="*/ T100 w 879"/>
              <a:gd name="T102" fmla="+- 0 854 692"/>
              <a:gd name="T103" fmla="*/ 854 h 446"/>
              <a:gd name="T104" fmla="+- 0 2098 1258"/>
              <a:gd name="T105" fmla="*/ T104 w 879"/>
              <a:gd name="T106" fmla="+- 0 783 692"/>
              <a:gd name="T107" fmla="*/ 783 h 446"/>
              <a:gd name="T108" fmla="+- 0 2053 1258"/>
              <a:gd name="T109" fmla="*/ T108 w 879"/>
              <a:gd name="T110" fmla="+- 0 735 692"/>
              <a:gd name="T111" fmla="*/ 735 h 446"/>
              <a:gd name="T112" fmla="+- 0 2027 1258"/>
              <a:gd name="T113" fmla="*/ T112 w 879"/>
              <a:gd name="T114" fmla="+- 0 917 692"/>
              <a:gd name="T115" fmla="*/ 917 h 446"/>
              <a:gd name="T116" fmla="+- 0 2019 1258"/>
              <a:gd name="T117" fmla="*/ T116 w 879"/>
              <a:gd name="T118" fmla="+- 0 971 692"/>
              <a:gd name="T119" fmla="*/ 971 h 446"/>
              <a:gd name="T120" fmla="+- 0 1996 1258"/>
              <a:gd name="T121" fmla="*/ T120 w 879"/>
              <a:gd name="T122" fmla="+- 0 1012 692"/>
              <a:gd name="T123" fmla="*/ 1012 h 446"/>
              <a:gd name="T124" fmla="+- 0 1960 1258"/>
              <a:gd name="T125" fmla="*/ T124 w 879"/>
              <a:gd name="T126" fmla="+- 0 1037 692"/>
              <a:gd name="T127" fmla="*/ 1037 h 446"/>
              <a:gd name="T128" fmla="+- 0 1911 1258"/>
              <a:gd name="T129" fmla="*/ T128 w 879"/>
              <a:gd name="T130" fmla="+- 0 1046 692"/>
              <a:gd name="T131" fmla="*/ 1046 h 446"/>
              <a:gd name="T132" fmla="+- 0 1862 1258"/>
              <a:gd name="T133" fmla="*/ T132 w 879"/>
              <a:gd name="T134" fmla="+- 0 1037 692"/>
              <a:gd name="T135" fmla="*/ 1037 h 446"/>
              <a:gd name="T136" fmla="+- 0 1825 1258"/>
              <a:gd name="T137" fmla="*/ T136 w 879"/>
              <a:gd name="T138" fmla="+- 0 1012 692"/>
              <a:gd name="T139" fmla="*/ 1012 h 446"/>
              <a:gd name="T140" fmla="+- 0 1803 1258"/>
              <a:gd name="T141" fmla="*/ T140 w 879"/>
              <a:gd name="T142" fmla="+- 0 971 692"/>
              <a:gd name="T143" fmla="*/ 971 h 446"/>
              <a:gd name="T144" fmla="+- 0 1795 1258"/>
              <a:gd name="T145" fmla="*/ T144 w 879"/>
              <a:gd name="T146" fmla="+- 0 917 692"/>
              <a:gd name="T147" fmla="*/ 917 h 446"/>
              <a:gd name="T148" fmla="+- 0 1803 1258"/>
              <a:gd name="T149" fmla="*/ T148 w 879"/>
              <a:gd name="T150" fmla="+- 0 861 692"/>
              <a:gd name="T151" fmla="*/ 861 h 446"/>
              <a:gd name="T152" fmla="+- 0 1825 1258"/>
              <a:gd name="T153" fmla="*/ T152 w 879"/>
              <a:gd name="T154" fmla="+- 0 818 692"/>
              <a:gd name="T155" fmla="*/ 818 h 446"/>
              <a:gd name="T156" fmla="+- 0 1862 1258"/>
              <a:gd name="T157" fmla="*/ T156 w 879"/>
              <a:gd name="T158" fmla="+- 0 792 692"/>
              <a:gd name="T159" fmla="*/ 792 h 446"/>
              <a:gd name="T160" fmla="+- 0 1911 1258"/>
              <a:gd name="T161" fmla="*/ T160 w 879"/>
              <a:gd name="T162" fmla="+- 0 783 692"/>
              <a:gd name="T163" fmla="*/ 783 h 446"/>
              <a:gd name="T164" fmla="+- 0 1960 1258"/>
              <a:gd name="T165" fmla="*/ T164 w 879"/>
              <a:gd name="T166" fmla="+- 0 792 692"/>
              <a:gd name="T167" fmla="*/ 792 h 446"/>
              <a:gd name="T168" fmla="+- 0 1996 1258"/>
              <a:gd name="T169" fmla="*/ T168 w 879"/>
              <a:gd name="T170" fmla="+- 0 818 692"/>
              <a:gd name="T171" fmla="*/ 818 h 446"/>
              <a:gd name="T172" fmla="+- 0 2019 1258"/>
              <a:gd name="T173" fmla="*/ T172 w 879"/>
              <a:gd name="T174" fmla="+- 0 861 692"/>
              <a:gd name="T175" fmla="*/ 861 h 446"/>
              <a:gd name="T176" fmla="+- 0 2027 1258"/>
              <a:gd name="T177" fmla="*/ T176 w 879"/>
              <a:gd name="T178" fmla="+- 0 917 692"/>
              <a:gd name="T179" fmla="*/ 917 h 446"/>
              <a:gd name="T180" fmla="+- 0 1974 1258"/>
              <a:gd name="T181" fmla="*/ T180 w 879"/>
              <a:gd name="T182" fmla="+- 0 699 692"/>
              <a:gd name="T183" fmla="*/ 699 h 446"/>
              <a:gd name="T184" fmla="+- 0 1879 1258"/>
              <a:gd name="T185" fmla="*/ T184 w 879"/>
              <a:gd name="T186" fmla="+- 0 694 692"/>
              <a:gd name="T187" fmla="*/ 694 h 446"/>
              <a:gd name="T188" fmla="+- 0 1793 1258"/>
              <a:gd name="T189" fmla="*/ T188 w 879"/>
              <a:gd name="T190" fmla="+- 0 720 692"/>
              <a:gd name="T191" fmla="*/ 720 h 446"/>
              <a:gd name="T192" fmla="+- 0 1729 1258"/>
              <a:gd name="T193" fmla="*/ T192 w 879"/>
              <a:gd name="T194" fmla="+- 0 775 692"/>
              <a:gd name="T195" fmla="*/ 775 h 446"/>
              <a:gd name="T196" fmla="+- 0 1693 1258"/>
              <a:gd name="T197" fmla="*/ T196 w 879"/>
              <a:gd name="T198" fmla="+- 0 854 692"/>
              <a:gd name="T199" fmla="*/ 854 h 446"/>
              <a:gd name="T200" fmla="+- 0 1687 1258"/>
              <a:gd name="T201" fmla="*/ T200 w 879"/>
              <a:gd name="T202" fmla="+- 0 949 692"/>
              <a:gd name="T203" fmla="*/ 949 h 446"/>
              <a:gd name="T204" fmla="+- 0 1714 1258"/>
              <a:gd name="T205" fmla="*/ T204 w 879"/>
              <a:gd name="T206" fmla="+- 0 1032 692"/>
              <a:gd name="T207" fmla="*/ 1032 h 446"/>
              <a:gd name="T208" fmla="+- 0 1769 1258"/>
              <a:gd name="T209" fmla="*/ T208 w 879"/>
              <a:gd name="T210" fmla="+- 0 1095 692"/>
              <a:gd name="T211" fmla="*/ 1095 h 446"/>
              <a:gd name="T212" fmla="+- 0 1848 1258"/>
              <a:gd name="T213" fmla="*/ T212 w 879"/>
              <a:gd name="T214" fmla="+- 0 1130 692"/>
              <a:gd name="T215" fmla="*/ 1130 h 446"/>
              <a:gd name="T216" fmla="+- 0 1943 1258"/>
              <a:gd name="T217" fmla="*/ T216 w 879"/>
              <a:gd name="T218" fmla="+- 0 1136 692"/>
              <a:gd name="T219" fmla="*/ 1136 h 446"/>
              <a:gd name="T220" fmla="+- 0 2029 1258"/>
              <a:gd name="T221" fmla="*/ T220 w 879"/>
              <a:gd name="T222" fmla="+- 0 1110 692"/>
              <a:gd name="T223" fmla="*/ 1110 h 446"/>
              <a:gd name="T224" fmla="+- 0 2093 1258"/>
              <a:gd name="T225" fmla="*/ T224 w 879"/>
              <a:gd name="T226" fmla="+- 0 1056 692"/>
              <a:gd name="T227" fmla="*/ 1056 h 446"/>
              <a:gd name="T228" fmla="+- 0 2121 1258"/>
              <a:gd name="T229" fmla="*/ T228 w 879"/>
              <a:gd name="T230" fmla="+- 0 1006 692"/>
              <a:gd name="T231" fmla="*/ 1006 h 446"/>
              <a:gd name="T232" fmla="+- 0 2137 1258"/>
              <a:gd name="T233" fmla="*/ T232 w 879"/>
              <a:gd name="T234" fmla="+- 0 917 692"/>
              <a:gd name="T235" fmla="*/ 917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879" h="446">
                <a:moveTo>
                  <a:pt x="387" y="336"/>
                </a:moveTo>
                <a:lnTo>
                  <a:pt x="385" y="315"/>
                </a:lnTo>
                <a:lnTo>
                  <a:pt x="376" y="296"/>
                </a:lnTo>
                <a:lnTo>
                  <a:pt x="362" y="280"/>
                </a:lnTo>
                <a:lnTo>
                  <a:pt x="342" y="267"/>
                </a:lnTo>
                <a:lnTo>
                  <a:pt x="332" y="262"/>
                </a:lnTo>
                <a:lnTo>
                  <a:pt x="329" y="261"/>
                </a:lnTo>
                <a:lnTo>
                  <a:pt x="314" y="256"/>
                </a:lnTo>
                <a:lnTo>
                  <a:pt x="297" y="251"/>
                </a:lnTo>
                <a:lnTo>
                  <a:pt x="279" y="248"/>
                </a:lnTo>
                <a:lnTo>
                  <a:pt x="287" y="246"/>
                </a:lnTo>
                <a:lnTo>
                  <a:pt x="294" y="243"/>
                </a:lnTo>
                <a:lnTo>
                  <a:pt x="301" y="240"/>
                </a:lnTo>
                <a:lnTo>
                  <a:pt x="319" y="231"/>
                </a:lnTo>
                <a:lnTo>
                  <a:pt x="335" y="221"/>
                </a:lnTo>
                <a:lnTo>
                  <a:pt x="348" y="208"/>
                </a:lnTo>
                <a:lnTo>
                  <a:pt x="358" y="194"/>
                </a:lnTo>
                <a:lnTo>
                  <a:pt x="366" y="179"/>
                </a:lnTo>
                <a:lnTo>
                  <a:pt x="372" y="162"/>
                </a:lnTo>
                <a:lnTo>
                  <a:pt x="376" y="145"/>
                </a:lnTo>
                <a:lnTo>
                  <a:pt x="377" y="125"/>
                </a:lnTo>
                <a:lnTo>
                  <a:pt x="374" y="99"/>
                </a:lnTo>
                <a:lnTo>
                  <a:pt x="374" y="97"/>
                </a:lnTo>
                <a:lnTo>
                  <a:pt x="367" y="76"/>
                </a:lnTo>
                <a:lnTo>
                  <a:pt x="355" y="56"/>
                </a:lnTo>
                <a:lnTo>
                  <a:pt x="338" y="38"/>
                </a:lnTo>
                <a:lnTo>
                  <a:pt x="316" y="24"/>
                </a:lnTo>
                <a:lnTo>
                  <a:pt x="291" y="14"/>
                </a:lnTo>
                <a:lnTo>
                  <a:pt x="277" y="11"/>
                </a:lnTo>
                <a:lnTo>
                  <a:pt x="277" y="290"/>
                </a:lnTo>
                <a:lnTo>
                  <a:pt x="277" y="317"/>
                </a:lnTo>
                <a:lnTo>
                  <a:pt x="273" y="328"/>
                </a:lnTo>
                <a:lnTo>
                  <a:pt x="255" y="344"/>
                </a:lnTo>
                <a:lnTo>
                  <a:pt x="242" y="348"/>
                </a:lnTo>
                <a:lnTo>
                  <a:pt x="111" y="348"/>
                </a:lnTo>
                <a:lnTo>
                  <a:pt x="111" y="262"/>
                </a:lnTo>
                <a:lnTo>
                  <a:pt x="223" y="262"/>
                </a:lnTo>
                <a:lnTo>
                  <a:pt x="235" y="263"/>
                </a:lnTo>
                <a:lnTo>
                  <a:pt x="246" y="265"/>
                </a:lnTo>
                <a:lnTo>
                  <a:pt x="255" y="268"/>
                </a:lnTo>
                <a:lnTo>
                  <a:pt x="263" y="273"/>
                </a:lnTo>
                <a:lnTo>
                  <a:pt x="273" y="280"/>
                </a:lnTo>
                <a:lnTo>
                  <a:pt x="277" y="290"/>
                </a:lnTo>
                <a:lnTo>
                  <a:pt x="277" y="11"/>
                </a:lnTo>
                <a:lnTo>
                  <a:pt x="267" y="9"/>
                </a:lnTo>
                <a:lnTo>
                  <a:pt x="267" y="123"/>
                </a:lnTo>
                <a:lnTo>
                  <a:pt x="267" y="149"/>
                </a:lnTo>
                <a:lnTo>
                  <a:pt x="262" y="160"/>
                </a:lnTo>
                <a:lnTo>
                  <a:pt x="251" y="167"/>
                </a:lnTo>
                <a:lnTo>
                  <a:pt x="243" y="173"/>
                </a:lnTo>
                <a:lnTo>
                  <a:pt x="233" y="176"/>
                </a:lnTo>
                <a:lnTo>
                  <a:pt x="222" y="178"/>
                </a:lnTo>
                <a:lnTo>
                  <a:pt x="209" y="179"/>
                </a:lnTo>
                <a:lnTo>
                  <a:pt x="111" y="179"/>
                </a:lnTo>
                <a:lnTo>
                  <a:pt x="111" y="97"/>
                </a:lnTo>
                <a:lnTo>
                  <a:pt x="236" y="97"/>
                </a:lnTo>
                <a:lnTo>
                  <a:pt x="247" y="100"/>
                </a:lnTo>
                <a:lnTo>
                  <a:pt x="263" y="114"/>
                </a:lnTo>
                <a:lnTo>
                  <a:pt x="267" y="123"/>
                </a:lnTo>
                <a:lnTo>
                  <a:pt x="267" y="9"/>
                </a:lnTo>
                <a:lnTo>
                  <a:pt x="262" y="8"/>
                </a:lnTo>
                <a:lnTo>
                  <a:pt x="229" y="6"/>
                </a:lnTo>
                <a:lnTo>
                  <a:pt x="0" y="6"/>
                </a:lnTo>
                <a:lnTo>
                  <a:pt x="0" y="439"/>
                </a:lnTo>
                <a:lnTo>
                  <a:pt x="233" y="439"/>
                </a:lnTo>
                <a:lnTo>
                  <a:pt x="268" y="437"/>
                </a:lnTo>
                <a:lnTo>
                  <a:pt x="298" y="432"/>
                </a:lnTo>
                <a:lnTo>
                  <a:pt x="325" y="424"/>
                </a:lnTo>
                <a:lnTo>
                  <a:pt x="347" y="412"/>
                </a:lnTo>
                <a:lnTo>
                  <a:pt x="365" y="397"/>
                </a:lnTo>
                <a:lnTo>
                  <a:pt x="377" y="379"/>
                </a:lnTo>
                <a:lnTo>
                  <a:pt x="385" y="359"/>
                </a:lnTo>
                <a:lnTo>
                  <a:pt x="386" y="348"/>
                </a:lnTo>
                <a:lnTo>
                  <a:pt x="387" y="336"/>
                </a:lnTo>
                <a:close/>
                <a:moveTo>
                  <a:pt x="879" y="225"/>
                </a:moveTo>
                <a:lnTo>
                  <a:pt x="877" y="193"/>
                </a:lnTo>
                <a:lnTo>
                  <a:pt x="872" y="162"/>
                </a:lnTo>
                <a:lnTo>
                  <a:pt x="863" y="134"/>
                </a:lnTo>
                <a:lnTo>
                  <a:pt x="850" y="107"/>
                </a:lnTo>
                <a:lnTo>
                  <a:pt x="840" y="91"/>
                </a:lnTo>
                <a:lnTo>
                  <a:pt x="835" y="83"/>
                </a:lnTo>
                <a:lnTo>
                  <a:pt x="817" y="62"/>
                </a:lnTo>
                <a:lnTo>
                  <a:pt x="795" y="43"/>
                </a:lnTo>
                <a:lnTo>
                  <a:pt x="771" y="28"/>
                </a:lnTo>
                <a:lnTo>
                  <a:pt x="769" y="27"/>
                </a:lnTo>
                <a:lnTo>
                  <a:pt x="769" y="225"/>
                </a:lnTo>
                <a:lnTo>
                  <a:pt x="768" y="244"/>
                </a:lnTo>
                <a:lnTo>
                  <a:pt x="765" y="262"/>
                </a:lnTo>
                <a:lnTo>
                  <a:pt x="761" y="279"/>
                </a:lnTo>
                <a:lnTo>
                  <a:pt x="755" y="294"/>
                </a:lnTo>
                <a:lnTo>
                  <a:pt x="747" y="308"/>
                </a:lnTo>
                <a:lnTo>
                  <a:pt x="738" y="320"/>
                </a:lnTo>
                <a:lnTo>
                  <a:pt x="728" y="330"/>
                </a:lnTo>
                <a:lnTo>
                  <a:pt x="715" y="339"/>
                </a:lnTo>
                <a:lnTo>
                  <a:pt x="702" y="345"/>
                </a:lnTo>
                <a:lnTo>
                  <a:pt x="687" y="350"/>
                </a:lnTo>
                <a:lnTo>
                  <a:pt x="670" y="353"/>
                </a:lnTo>
                <a:lnTo>
                  <a:pt x="653" y="354"/>
                </a:lnTo>
                <a:lnTo>
                  <a:pt x="635" y="353"/>
                </a:lnTo>
                <a:lnTo>
                  <a:pt x="619" y="350"/>
                </a:lnTo>
                <a:lnTo>
                  <a:pt x="604" y="345"/>
                </a:lnTo>
                <a:lnTo>
                  <a:pt x="590" y="339"/>
                </a:lnTo>
                <a:lnTo>
                  <a:pt x="578" y="330"/>
                </a:lnTo>
                <a:lnTo>
                  <a:pt x="567" y="320"/>
                </a:lnTo>
                <a:lnTo>
                  <a:pt x="558" y="308"/>
                </a:lnTo>
                <a:lnTo>
                  <a:pt x="551" y="294"/>
                </a:lnTo>
                <a:lnTo>
                  <a:pt x="545" y="279"/>
                </a:lnTo>
                <a:lnTo>
                  <a:pt x="541" y="262"/>
                </a:lnTo>
                <a:lnTo>
                  <a:pt x="538" y="244"/>
                </a:lnTo>
                <a:lnTo>
                  <a:pt x="537" y="225"/>
                </a:lnTo>
                <a:lnTo>
                  <a:pt x="538" y="205"/>
                </a:lnTo>
                <a:lnTo>
                  <a:pt x="541" y="186"/>
                </a:lnTo>
                <a:lnTo>
                  <a:pt x="545" y="169"/>
                </a:lnTo>
                <a:lnTo>
                  <a:pt x="551" y="153"/>
                </a:lnTo>
                <a:lnTo>
                  <a:pt x="558" y="139"/>
                </a:lnTo>
                <a:lnTo>
                  <a:pt x="567" y="126"/>
                </a:lnTo>
                <a:lnTo>
                  <a:pt x="578" y="116"/>
                </a:lnTo>
                <a:lnTo>
                  <a:pt x="590" y="107"/>
                </a:lnTo>
                <a:lnTo>
                  <a:pt x="604" y="100"/>
                </a:lnTo>
                <a:lnTo>
                  <a:pt x="619" y="95"/>
                </a:lnTo>
                <a:lnTo>
                  <a:pt x="635" y="92"/>
                </a:lnTo>
                <a:lnTo>
                  <a:pt x="653" y="91"/>
                </a:lnTo>
                <a:lnTo>
                  <a:pt x="670" y="92"/>
                </a:lnTo>
                <a:lnTo>
                  <a:pt x="687" y="95"/>
                </a:lnTo>
                <a:lnTo>
                  <a:pt x="702" y="100"/>
                </a:lnTo>
                <a:lnTo>
                  <a:pt x="715" y="107"/>
                </a:lnTo>
                <a:lnTo>
                  <a:pt x="728" y="116"/>
                </a:lnTo>
                <a:lnTo>
                  <a:pt x="738" y="126"/>
                </a:lnTo>
                <a:lnTo>
                  <a:pt x="747" y="139"/>
                </a:lnTo>
                <a:lnTo>
                  <a:pt x="755" y="153"/>
                </a:lnTo>
                <a:lnTo>
                  <a:pt x="761" y="169"/>
                </a:lnTo>
                <a:lnTo>
                  <a:pt x="765" y="186"/>
                </a:lnTo>
                <a:lnTo>
                  <a:pt x="768" y="205"/>
                </a:lnTo>
                <a:lnTo>
                  <a:pt x="769" y="225"/>
                </a:lnTo>
                <a:lnTo>
                  <a:pt x="769" y="27"/>
                </a:lnTo>
                <a:lnTo>
                  <a:pt x="744" y="16"/>
                </a:lnTo>
                <a:lnTo>
                  <a:pt x="716" y="7"/>
                </a:lnTo>
                <a:lnTo>
                  <a:pt x="685" y="2"/>
                </a:lnTo>
                <a:lnTo>
                  <a:pt x="653" y="0"/>
                </a:lnTo>
                <a:lnTo>
                  <a:pt x="621" y="2"/>
                </a:lnTo>
                <a:lnTo>
                  <a:pt x="590" y="7"/>
                </a:lnTo>
                <a:lnTo>
                  <a:pt x="562" y="16"/>
                </a:lnTo>
                <a:lnTo>
                  <a:pt x="535" y="28"/>
                </a:lnTo>
                <a:lnTo>
                  <a:pt x="511" y="43"/>
                </a:lnTo>
                <a:lnTo>
                  <a:pt x="490" y="62"/>
                </a:lnTo>
                <a:lnTo>
                  <a:pt x="471" y="83"/>
                </a:lnTo>
                <a:lnTo>
                  <a:pt x="456" y="107"/>
                </a:lnTo>
                <a:lnTo>
                  <a:pt x="443" y="134"/>
                </a:lnTo>
                <a:lnTo>
                  <a:pt x="435" y="162"/>
                </a:lnTo>
                <a:lnTo>
                  <a:pt x="429" y="193"/>
                </a:lnTo>
                <a:lnTo>
                  <a:pt x="428" y="225"/>
                </a:lnTo>
                <a:lnTo>
                  <a:pt x="429" y="257"/>
                </a:lnTo>
                <a:lnTo>
                  <a:pt x="435" y="287"/>
                </a:lnTo>
                <a:lnTo>
                  <a:pt x="443" y="314"/>
                </a:lnTo>
                <a:lnTo>
                  <a:pt x="456" y="340"/>
                </a:lnTo>
                <a:lnTo>
                  <a:pt x="471" y="364"/>
                </a:lnTo>
                <a:lnTo>
                  <a:pt x="490" y="385"/>
                </a:lnTo>
                <a:lnTo>
                  <a:pt x="511" y="403"/>
                </a:lnTo>
                <a:lnTo>
                  <a:pt x="535" y="418"/>
                </a:lnTo>
                <a:lnTo>
                  <a:pt x="561" y="430"/>
                </a:lnTo>
                <a:lnTo>
                  <a:pt x="590" y="438"/>
                </a:lnTo>
                <a:lnTo>
                  <a:pt x="620" y="444"/>
                </a:lnTo>
                <a:lnTo>
                  <a:pt x="653" y="445"/>
                </a:lnTo>
                <a:lnTo>
                  <a:pt x="685" y="444"/>
                </a:lnTo>
                <a:lnTo>
                  <a:pt x="716" y="438"/>
                </a:lnTo>
                <a:lnTo>
                  <a:pt x="744" y="430"/>
                </a:lnTo>
                <a:lnTo>
                  <a:pt x="771" y="418"/>
                </a:lnTo>
                <a:lnTo>
                  <a:pt x="795" y="403"/>
                </a:lnTo>
                <a:lnTo>
                  <a:pt x="817" y="385"/>
                </a:lnTo>
                <a:lnTo>
                  <a:pt x="835" y="364"/>
                </a:lnTo>
                <a:lnTo>
                  <a:pt x="842" y="354"/>
                </a:lnTo>
                <a:lnTo>
                  <a:pt x="850" y="340"/>
                </a:lnTo>
                <a:lnTo>
                  <a:pt x="863" y="314"/>
                </a:lnTo>
                <a:lnTo>
                  <a:pt x="872" y="287"/>
                </a:lnTo>
                <a:lnTo>
                  <a:pt x="877" y="257"/>
                </a:lnTo>
                <a:lnTo>
                  <a:pt x="879" y="225"/>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5" name="Figura a mano libera: forma 4">
            <a:extLst>
              <a:ext uri="{FF2B5EF4-FFF2-40B4-BE49-F238E27FC236}">
                <a16:creationId xmlns:a16="http://schemas.microsoft.com/office/drawing/2014/main" id="{A79CEDC5-050A-A739-E02C-D07411C9182F}"/>
              </a:ext>
            </a:extLst>
          </p:cNvPr>
          <p:cNvSpPr>
            <a:spLocks/>
          </p:cNvSpPr>
          <p:nvPr/>
        </p:nvSpPr>
        <p:spPr bwMode="auto">
          <a:xfrm>
            <a:off x="1401445" y="900430"/>
            <a:ext cx="269240" cy="275590"/>
          </a:xfrm>
          <a:custGeom>
            <a:avLst/>
            <a:gdLst>
              <a:gd name="T0" fmla="+- 0 2630 2207"/>
              <a:gd name="T1" fmla="*/ T0 w 424"/>
              <a:gd name="T2" fmla="+- 0 698 698"/>
              <a:gd name="T3" fmla="*/ 698 h 434"/>
              <a:gd name="T4" fmla="+- 0 2520 2207"/>
              <a:gd name="T5" fmla="*/ T4 w 424"/>
              <a:gd name="T6" fmla="+- 0 698 698"/>
              <a:gd name="T7" fmla="*/ 698 h 434"/>
              <a:gd name="T8" fmla="+- 0 2520 2207"/>
              <a:gd name="T9" fmla="*/ T8 w 424"/>
              <a:gd name="T10" fmla="+- 0 1012 698"/>
              <a:gd name="T11" fmla="*/ 1012 h 434"/>
              <a:gd name="T12" fmla="+- 0 2384 2207"/>
              <a:gd name="T13" fmla="*/ T12 w 424"/>
              <a:gd name="T14" fmla="+- 0 698 698"/>
              <a:gd name="T15" fmla="*/ 698 h 434"/>
              <a:gd name="T16" fmla="+- 0 2207 2207"/>
              <a:gd name="T17" fmla="*/ T16 w 424"/>
              <a:gd name="T18" fmla="+- 0 698 698"/>
              <a:gd name="T19" fmla="*/ 698 h 434"/>
              <a:gd name="T20" fmla="+- 0 2207 2207"/>
              <a:gd name="T21" fmla="*/ T20 w 424"/>
              <a:gd name="T22" fmla="+- 0 1131 698"/>
              <a:gd name="T23" fmla="*/ 1131 h 434"/>
              <a:gd name="T24" fmla="+- 0 2318 2207"/>
              <a:gd name="T25" fmla="*/ T24 w 424"/>
              <a:gd name="T26" fmla="+- 0 1131 698"/>
              <a:gd name="T27" fmla="*/ 1131 h 434"/>
              <a:gd name="T28" fmla="+- 0 2318 2207"/>
              <a:gd name="T29" fmla="*/ T28 w 424"/>
              <a:gd name="T30" fmla="+- 0 814 698"/>
              <a:gd name="T31" fmla="*/ 814 h 434"/>
              <a:gd name="T32" fmla="+- 0 2452 2207"/>
              <a:gd name="T33" fmla="*/ T32 w 424"/>
              <a:gd name="T34" fmla="+- 0 1131 698"/>
              <a:gd name="T35" fmla="*/ 1131 h 434"/>
              <a:gd name="T36" fmla="+- 0 2630 2207"/>
              <a:gd name="T37" fmla="*/ T36 w 424"/>
              <a:gd name="T38" fmla="+- 0 1131 698"/>
              <a:gd name="T39" fmla="*/ 1131 h 434"/>
              <a:gd name="T40" fmla="+- 0 2630 2207"/>
              <a:gd name="T41" fmla="*/ T40 w 424"/>
              <a:gd name="T42" fmla="+- 0 698 698"/>
              <a:gd name="T43"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4" h="434">
                <a:moveTo>
                  <a:pt x="423" y="0"/>
                </a:moveTo>
                <a:lnTo>
                  <a:pt x="313" y="0"/>
                </a:lnTo>
                <a:lnTo>
                  <a:pt x="313" y="314"/>
                </a:lnTo>
                <a:lnTo>
                  <a:pt x="177" y="0"/>
                </a:lnTo>
                <a:lnTo>
                  <a:pt x="0" y="0"/>
                </a:lnTo>
                <a:lnTo>
                  <a:pt x="0" y="433"/>
                </a:lnTo>
                <a:lnTo>
                  <a:pt x="111" y="433"/>
                </a:lnTo>
                <a:lnTo>
                  <a:pt x="111" y="116"/>
                </a:lnTo>
                <a:lnTo>
                  <a:pt x="245" y="433"/>
                </a:lnTo>
                <a:lnTo>
                  <a:pt x="423" y="433"/>
                </a:lnTo>
                <a:lnTo>
                  <a:pt x="423"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6" name="Figura a mano libera: forma 5">
            <a:extLst>
              <a:ext uri="{FF2B5EF4-FFF2-40B4-BE49-F238E27FC236}">
                <a16:creationId xmlns:a16="http://schemas.microsoft.com/office/drawing/2014/main" id="{145E43A2-A765-5BED-FF69-02F046DDFAF8}"/>
              </a:ext>
            </a:extLst>
          </p:cNvPr>
          <p:cNvSpPr>
            <a:spLocks/>
          </p:cNvSpPr>
          <p:nvPr/>
        </p:nvSpPr>
        <p:spPr bwMode="auto">
          <a:xfrm>
            <a:off x="1715135" y="896620"/>
            <a:ext cx="287020" cy="283210"/>
          </a:xfrm>
          <a:custGeom>
            <a:avLst/>
            <a:gdLst>
              <a:gd name="T0" fmla="+- 0 2894 2701"/>
              <a:gd name="T1" fmla="*/ T0 w 452"/>
              <a:gd name="T2" fmla="+- 0 694 692"/>
              <a:gd name="T3" fmla="*/ 694 h 446"/>
              <a:gd name="T4" fmla="+- 0 2835 2701"/>
              <a:gd name="T5" fmla="*/ T4 w 452"/>
              <a:gd name="T6" fmla="+- 0 708 692"/>
              <a:gd name="T7" fmla="*/ 708 h 446"/>
              <a:gd name="T8" fmla="+- 0 2784 2701"/>
              <a:gd name="T9" fmla="*/ T8 w 452"/>
              <a:gd name="T10" fmla="+- 0 735 692"/>
              <a:gd name="T11" fmla="*/ 735 h 446"/>
              <a:gd name="T12" fmla="+- 0 2745 2701"/>
              <a:gd name="T13" fmla="*/ T12 w 452"/>
              <a:gd name="T14" fmla="+- 0 775 692"/>
              <a:gd name="T15" fmla="*/ 775 h 446"/>
              <a:gd name="T16" fmla="+- 0 2717 2701"/>
              <a:gd name="T17" fmla="*/ T16 w 452"/>
              <a:gd name="T18" fmla="+- 0 826 692"/>
              <a:gd name="T19" fmla="*/ 826 h 446"/>
              <a:gd name="T20" fmla="+- 0 2703 2701"/>
              <a:gd name="T21" fmla="*/ T20 w 452"/>
              <a:gd name="T22" fmla="+- 0 885 692"/>
              <a:gd name="T23" fmla="*/ 885 h 446"/>
              <a:gd name="T24" fmla="+- 0 2703 2701"/>
              <a:gd name="T25" fmla="*/ T24 w 452"/>
              <a:gd name="T26" fmla="+- 0 949 692"/>
              <a:gd name="T27" fmla="*/ 949 h 446"/>
              <a:gd name="T28" fmla="+- 0 2717 2701"/>
              <a:gd name="T29" fmla="*/ T28 w 452"/>
              <a:gd name="T30" fmla="+- 0 1006 692"/>
              <a:gd name="T31" fmla="*/ 1006 h 446"/>
              <a:gd name="T32" fmla="+- 0 2745 2701"/>
              <a:gd name="T33" fmla="*/ T32 w 452"/>
              <a:gd name="T34" fmla="+- 0 1056 692"/>
              <a:gd name="T35" fmla="*/ 1056 h 446"/>
              <a:gd name="T36" fmla="+- 0 2784 2701"/>
              <a:gd name="T37" fmla="*/ T36 w 452"/>
              <a:gd name="T38" fmla="+- 0 1095 692"/>
              <a:gd name="T39" fmla="*/ 1095 h 446"/>
              <a:gd name="T40" fmla="+- 0 2835 2701"/>
              <a:gd name="T41" fmla="*/ T40 w 452"/>
              <a:gd name="T42" fmla="+- 0 1122 692"/>
              <a:gd name="T43" fmla="*/ 1122 h 446"/>
              <a:gd name="T44" fmla="+- 0 2894 2701"/>
              <a:gd name="T45" fmla="*/ T44 w 452"/>
              <a:gd name="T46" fmla="+- 0 1136 692"/>
              <a:gd name="T47" fmla="*/ 1136 h 446"/>
              <a:gd name="T48" fmla="+- 0 2958 2701"/>
              <a:gd name="T49" fmla="*/ T48 w 452"/>
              <a:gd name="T50" fmla="+- 0 1136 692"/>
              <a:gd name="T51" fmla="*/ 1136 h 446"/>
              <a:gd name="T52" fmla="+- 0 3018 2701"/>
              <a:gd name="T53" fmla="*/ T52 w 452"/>
              <a:gd name="T54" fmla="+- 0 1122 692"/>
              <a:gd name="T55" fmla="*/ 1122 h 446"/>
              <a:gd name="T56" fmla="+- 0 3068 2701"/>
              <a:gd name="T57" fmla="*/ T56 w 452"/>
              <a:gd name="T58" fmla="+- 0 1095 692"/>
              <a:gd name="T59" fmla="*/ 1095 h 446"/>
              <a:gd name="T60" fmla="+- 0 3108 2701"/>
              <a:gd name="T61" fmla="*/ T60 w 452"/>
              <a:gd name="T62" fmla="+- 0 1056 692"/>
              <a:gd name="T63" fmla="*/ 1056 h 446"/>
              <a:gd name="T64" fmla="+- 0 2926 2701"/>
              <a:gd name="T65" fmla="*/ T64 w 452"/>
              <a:gd name="T66" fmla="+- 0 1046 692"/>
              <a:gd name="T67" fmla="*/ 1046 h 446"/>
              <a:gd name="T68" fmla="+- 0 2892 2701"/>
              <a:gd name="T69" fmla="*/ T68 w 452"/>
              <a:gd name="T70" fmla="+- 0 1042 692"/>
              <a:gd name="T71" fmla="*/ 1042 h 446"/>
              <a:gd name="T72" fmla="+- 0 2864 2701"/>
              <a:gd name="T73" fmla="*/ T72 w 452"/>
              <a:gd name="T74" fmla="+- 0 1031 692"/>
              <a:gd name="T75" fmla="*/ 1031 h 446"/>
              <a:gd name="T76" fmla="+- 0 2841 2701"/>
              <a:gd name="T77" fmla="*/ T76 w 452"/>
              <a:gd name="T78" fmla="+- 0 1012 692"/>
              <a:gd name="T79" fmla="*/ 1012 h 446"/>
              <a:gd name="T80" fmla="+- 0 2824 2701"/>
              <a:gd name="T81" fmla="*/ T80 w 452"/>
              <a:gd name="T82" fmla="+- 0 986 692"/>
              <a:gd name="T83" fmla="*/ 986 h 446"/>
              <a:gd name="T84" fmla="+- 0 2814 2701"/>
              <a:gd name="T85" fmla="*/ T84 w 452"/>
              <a:gd name="T86" fmla="+- 0 954 692"/>
              <a:gd name="T87" fmla="*/ 954 h 446"/>
              <a:gd name="T88" fmla="+- 0 2810 2701"/>
              <a:gd name="T89" fmla="*/ T88 w 452"/>
              <a:gd name="T90" fmla="+- 0 917 692"/>
              <a:gd name="T91" fmla="*/ 917 h 446"/>
              <a:gd name="T92" fmla="+- 0 2814 2701"/>
              <a:gd name="T93" fmla="*/ T92 w 452"/>
              <a:gd name="T94" fmla="+- 0 878 692"/>
              <a:gd name="T95" fmla="*/ 878 h 446"/>
              <a:gd name="T96" fmla="+- 0 2824 2701"/>
              <a:gd name="T97" fmla="*/ T96 w 452"/>
              <a:gd name="T98" fmla="+- 0 845 692"/>
              <a:gd name="T99" fmla="*/ 845 h 446"/>
              <a:gd name="T100" fmla="+- 0 2841 2701"/>
              <a:gd name="T101" fmla="*/ T100 w 452"/>
              <a:gd name="T102" fmla="+- 0 818 692"/>
              <a:gd name="T103" fmla="*/ 818 h 446"/>
              <a:gd name="T104" fmla="+- 0 2864 2701"/>
              <a:gd name="T105" fmla="*/ T104 w 452"/>
              <a:gd name="T106" fmla="+- 0 799 692"/>
              <a:gd name="T107" fmla="*/ 799 h 446"/>
              <a:gd name="T108" fmla="+- 0 2892 2701"/>
              <a:gd name="T109" fmla="*/ T108 w 452"/>
              <a:gd name="T110" fmla="+- 0 787 692"/>
              <a:gd name="T111" fmla="*/ 787 h 446"/>
              <a:gd name="T112" fmla="+- 0 2926 2701"/>
              <a:gd name="T113" fmla="*/ T112 w 452"/>
              <a:gd name="T114" fmla="+- 0 783 692"/>
              <a:gd name="T115" fmla="*/ 783 h 446"/>
              <a:gd name="T116" fmla="+- 0 3108 2701"/>
              <a:gd name="T117" fmla="*/ T116 w 452"/>
              <a:gd name="T118" fmla="+- 0 775 692"/>
              <a:gd name="T119" fmla="*/ 775 h 446"/>
              <a:gd name="T120" fmla="+- 0 3068 2701"/>
              <a:gd name="T121" fmla="*/ T120 w 452"/>
              <a:gd name="T122" fmla="+- 0 735 692"/>
              <a:gd name="T123" fmla="*/ 735 h 446"/>
              <a:gd name="T124" fmla="+- 0 3018 2701"/>
              <a:gd name="T125" fmla="*/ T124 w 452"/>
              <a:gd name="T126" fmla="+- 0 708 692"/>
              <a:gd name="T127" fmla="*/ 708 h 446"/>
              <a:gd name="T128" fmla="+- 0 2958 2701"/>
              <a:gd name="T129" fmla="*/ T128 w 452"/>
              <a:gd name="T130" fmla="+- 0 694 692"/>
              <a:gd name="T131" fmla="*/ 694 h 446"/>
              <a:gd name="T132" fmla="+- 0 3114 2701"/>
              <a:gd name="T133" fmla="*/ T132 w 452"/>
              <a:gd name="T134" fmla="+- 0 783 692"/>
              <a:gd name="T135" fmla="*/ 783 h 446"/>
              <a:gd name="T136" fmla="+- 0 2944 2701"/>
              <a:gd name="T137" fmla="*/ T136 w 452"/>
              <a:gd name="T138" fmla="+- 0 784 692"/>
              <a:gd name="T139" fmla="*/ 784 h 446"/>
              <a:gd name="T140" fmla="+- 0 2975 2701"/>
              <a:gd name="T141" fmla="*/ T140 w 452"/>
              <a:gd name="T142" fmla="+- 0 792 692"/>
              <a:gd name="T143" fmla="*/ 792 h 446"/>
              <a:gd name="T144" fmla="+- 0 3001 2701"/>
              <a:gd name="T145" fmla="*/ T144 w 452"/>
              <a:gd name="T146" fmla="+- 0 808 692"/>
              <a:gd name="T147" fmla="*/ 808 h 446"/>
              <a:gd name="T148" fmla="+- 0 3021 2701"/>
              <a:gd name="T149" fmla="*/ T148 w 452"/>
              <a:gd name="T150" fmla="+- 0 831 692"/>
              <a:gd name="T151" fmla="*/ 831 h 446"/>
              <a:gd name="T152" fmla="+- 0 3034 2701"/>
              <a:gd name="T153" fmla="*/ T152 w 452"/>
              <a:gd name="T154" fmla="+- 0 861 692"/>
              <a:gd name="T155" fmla="*/ 861 h 446"/>
              <a:gd name="T156" fmla="+- 0 3041 2701"/>
              <a:gd name="T157" fmla="*/ T156 w 452"/>
              <a:gd name="T158" fmla="+- 0 897 692"/>
              <a:gd name="T159" fmla="*/ 897 h 446"/>
              <a:gd name="T160" fmla="+- 0 3041 2701"/>
              <a:gd name="T161" fmla="*/ T160 w 452"/>
              <a:gd name="T162" fmla="+- 0 936 692"/>
              <a:gd name="T163" fmla="*/ 936 h 446"/>
              <a:gd name="T164" fmla="+- 0 3034 2701"/>
              <a:gd name="T165" fmla="*/ T164 w 452"/>
              <a:gd name="T166" fmla="+- 0 971 692"/>
              <a:gd name="T167" fmla="*/ 971 h 446"/>
              <a:gd name="T168" fmla="+- 0 3021 2701"/>
              <a:gd name="T169" fmla="*/ T168 w 452"/>
              <a:gd name="T170" fmla="+- 0 1000 692"/>
              <a:gd name="T171" fmla="*/ 1000 h 446"/>
              <a:gd name="T172" fmla="+- 0 3001 2701"/>
              <a:gd name="T173" fmla="*/ T172 w 452"/>
              <a:gd name="T174" fmla="+- 0 1022 692"/>
              <a:gd name="T175" fmla="*/ 1022 h 446"/>
              <a:gd name="T176" fmla="+- 0 2975 2701"/>
              <a:gd name="T177" fmla="*/ T176 w 452"/>
              <a:gd name="T178" fmla="+- 0 1037 692"/>
              <a:gd name="T179" fmla="*/ 1037 h 446"/>
              <a:gd name="T180" fmla="+- 0 2944 2701"/>
              <a:gd name="T181" fmla="*/ T180 w 452"/>
              <a:gd name="T182" fmla="+- 0 1045 692"/>
              <a:gd name="T183" fmla="*/ 1045 h 446"/>
              <a:gd name="T184" fmla="+- 0 3115 2701"/>
              <a:gd name="T185" fmla="*/ T184 w 452"/>
              <a:gd name="T186" fmla="+- 0 1046 692"/>
              <a:gd name="T187" fmla="*/ 1046 h 446"/>
              <a:gd name="T188" fmla="+- 0 3136 2701"/>
              <a:gd name="T189" fmla="*/ T188 w 452"/>
              <a:gd name="T190" fmla="+- 0 1006 692"/>
              <a:gd name="T191" fmla="*/ 1006 h 446"/>
              <a:gd name="T192" fmla="+- 0 3150 2701"/>
              <a:gd name="T193" fmla="*/ T192 w 452"/>
              <a:gd name="T194" fmla="+- 0 949 692"/>
              <a:gd name="T195" fmla="*/ 949 h 446"/>
              <a:gd name="T196" fmla="+- 0 3150 2701"/>
              <a:gd name="T197" fmla="*/ T196 w 452"/>
              <a:gd name="T198" fmla="+- 0 885 692"/>
              <a:gd name="T199" fmla="*/ 885 h 446"/>
              <a:gd name="T200" fmla="+- 0 3136 2701"/>
              <a:gd name="T201" fmla="*/ T200 w 452"/>
              <a:gd name="T202" fmla="+- 0 826 692"/>
              <a:gd name="T203" fmla="*/ 826 h 446"/>
              <a:gd name="T204" fmla="+- 0 3114 2701"/>
              <a:gd name="T205" fmla="*/ T204 w 452"/>
              <a:gd name="T206" fmla="+- 0 783 692"/>
              <a:gd name="T207" fmla="*/ 783 h 4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Lst>
            <a:rect l="0" t="0" r="r" b="b"/>
            <a:pathLst>
              <a:path w="452" h="446">
                <a:moveTo>
                  <a:pt x="225" y="0"/>
                </a:moveTo>
                <a:lnTo>
                  <a:pt x="193" y="2"/>
                </a:lnTo>
                <a:lnTo>
                  <a:pt x="163" y="7"/>
                </a:lnTo>
                <a:lnTo>
                  <a:pt x="134" y="16"/>
                </a:lnTo>
                <a:lnTo>
                  <a:pt x="108" y="28"/>
                </a:lnTo>
                <a:lnTo>
                  <a:pt x="83" y="43"/>
                </a:lnTo>
                <a:lnTo>
                  <a:pt x="62" y="62"/>
                </a:lnTo>
                <a:lnTo>
                  <a:pt x="44" y="83"/>
                </a:lnTo>
                <a:lnTo>
                  <a:pt x="28" y="107"/>
                </a:lnTo>
                <a:lnTo>
                  <a:pt x="16" y="134"/>
                </a:lnTo>
                <a:lnTo>
                  <a:pt x="7" y="162"/>
                </a:lnTo>
                <a:lnTo>
                  <a:pt x="2" y="193"/>
                </a:lnTo>
                <a:lnTo>
                  <a:pt x="0" y="225"/>
                </a:lnTo>
                <a:lnTo>
                  <a:pt x="2" y="257"/>
                </a:lnTo>
                <a:lnTo>
                  <a:pt x="7" y="287"/>
                </a:lnTo>
                <a:lnTo>
                  <a:pt x="16" y="314"/>
                </a:lnTo>
                <a:lnTo>
                  <a:pt x="28" y="340"/>
                </a:lnTo>
                <a:lnTo>
                  <a:pt x="44" y="364"/>
                </a:lnTo>
                <a:lnTo>
                  <a:pt x="62" y="385"/>
                </a:lnTo>
                <a:lnTo>
                  <a:pt x="83" y="403"/>
                </a:lnTo>
                <a:lnTo>
                  <a:pt x="107" y="418"/>
                </a:lnTo>
                <a:lnTo>
                  <a:pt x="134" y="430"/>
                </a:lnTo>
                <a:lnTo>
                  <a:pt x="162" y="438"/>
                </a:lnTo>
                <a:lnTo>
                  <a:pt x="193" y="444"/>
                </a:lnTo>
                <a:lnTo>
                  <a:pt x="225" y="445"/>
                </a:lnTo>
                <a:lnTo>
                  <a:pt x="257" y="444"/>
                </a:lnTo>
                <a:lnTo>
                  <a:pt x="288" y="438"/>
                </a:lnTo>
                <a:lnTo>
                  <a:pt x="317" y="430"/>
                </a:lnTo>
                <a:lnTo>
                  <a:pt x="343" y="418"/>
                </a:lnTo>
                <a:lnTo>
                  <a:pt x="367" y="403"/>
                </a:lnTo>
                <a:lnTo>
                  <a:pt x="389" y="385"/>
                </a:lnTo>
                <a:lnTo>
                  <a:pt x="407" y="364"/>
                </a:lnTo>
                <a:lnTo>
                  <a:pt x="414" y="354"/>
                </a:lnTo>
                <a:lnTo>
                  <a:pt x="225" y="354"/>
                </a:lnTo>
                <a:lnTo>
                  <a:pt x="207" y="353"/>
                </a:lnTo>
                <a:lnTo>
                  <a:pt x="191" y="350"/>
                </a:lnTo>
                <a:lnTo>
                  <a:pt x="176" y="345"/>
                </a:lnTo>
                <a:lnTo>
                  <a:pt x="163" y="339"/>
                </a:lnTo>
                <a:lnTo>
                  <a:pt x="150" y="330"/>
                </a:lnTo>
                <a:lnTo>
                  <a:pt x="140" y="320"/>
                </a:lnTo>
                <a:lnTo>
                  <a:pt x="131" y="308"/>
                </a:lnTo>
                <a:lnTo>
                  <a:pt x="123" y="294"/>
                </a:lnTo>
                <a:lnTo>
                  <a:pt x="117" y="279"/>
                </a:lnTo>
                <a:lnTo>
                  <a:pt x="113" y="262"/>
                </a:lnTo>
                <a:lnTo>
                  <a:pt x="110" y="244"/>
                </a:lnTo>
                <a:lnTo>
                  <a:pt x="109" y="225"/>
                </a:lnTo>
                <a:lnTo>
                  <a:pt x="110" y="205"/>
                </a:lnTo>
                <a:lnTo>
                  <a:pt x="113" y="186"/>
                </a:lnTo>
                <a:lnTo>
                  <a:pt x="117" y="169"/>
                </a:lnTo>
                <a:lnTo>
                  <a:pt x="123" y="153"/>
                </a:lnTo>
                <a:lnTo>
                  <a:pt x="131" y="139"/>
                </a:lnTo>
                <a:lnTo>
                  <a:pt x="140" y="126"/>
                </a:lnTo>
                <a:lnTo>
                  <a:pt x="150" y="116"/>
                </a:lnTo>
                <a:lnTo>
                  <a:pt x="163" y="107"/>
                </a:lnTo>
                <a:lnTo>
                  <a:pt x="176" y="100"/>
                </a:lnTo>
                <a:lnTo>
                  <a:pt x="191" y="95"/>
                </a:lnTo>
                <a:lnTo>
                  <a:pt x="207" y="92"/>
                </a:lnTo>
                <a:lnTo>
                  <a:pt x="225" y="91"/>
                </a:lnTo>
                <a:lnTo>
                  <a:pt x="413" y="91"/>
                </a:lnTo>
                <a:lnTo>
                  <a:pt x="407" y="83"/>
                </a:lnTo>
                <a:lnTo>
                  <a:pt x="389" y="62"/>
                </a:lnTo>
                <a:lnTo>
                  <a:pt x="367" y="43"/>
                </a:lnTo>
                <a:lnTo>
                  <a:pt x="343" y="28"/>
                </a:lnTo>
                <a:lnTo>
                  <a:pt x="317" y="16"/>
                </a:lnTo>
                <a:lnTo>
                  <a:pt x="288" y="7"/>
                </a:lnTo>
                <a:lnTo>
                  <a:pt x="257" y="2"/>
                </a:lnTo>
                <a:lnTo>
                  <a:pt x="225" y="0"/>
                </a:lnTo>
                <a:close/>
                <a:moveTo>
                  <a:pt x="413" y="91"/>
                </a:moveTo>
                <a:lnTo>
                  <a:pt x="225" y="91"/>
                </a:lnTo>
                <a:lnTo>
                  <a:pt x="243" y="92"/>
                </a:lnTo>
                <a:lnTo>
                  <a:pt x="259" y="95"/>
                </a:lnTo>
                <a:lnTo>
                  <a:pt x="274" y="100"/>
                </a:lnTo>
                <a:lnTo>
                  <a:pt x="288" y="107"/>
                </a:lnTo>
                <a:lnTo>
                  <a:pt x="300" y="116"/>
                </a:lnTo>
                <a:lnTo>
                  <a:pt x="310" y="126"/>
                </a:lnTo>
                <a:lnTo>
                  <a:pt x="320" y="139"/>
                </a:lnTo>
                <a:lnTo>
                  <a:pt x="327" y="153"/>
                </a:lnTo>
                <a:lnTo>
                  <a:pt x="333" y="169"/>
                </a:lnTo>
                <a:lnTo>
                  <a:pt x="337" y="186"/>
                </a:lnTo>
                <a:lnTo>
                  <a:pt x="340" y="205"/>
                </a:lnTo>
                <a:lnTo>
                  <a:pt x="341" y="225"/>
                </a:lnTo>
                <a:lnTo>
                  <a:pt x="340" y="244"/>
                </a:lnTo>
                <a:lnTo>
                  <a:pt x="337" y="262"/>
                </a:lnTo>
                <a:lnTo>
                  <a:pt x="333" y="279"/>
                </a:lnTo>
                <a:lnTo>
                  <a:pt x="327" y="294"/>
                </a:lnTo>
                <a:lnTo>
                  <a:pt x="320" y="308"/>
                </a:lnTo>
                <a:lnTo>
                  <a:pt x="310" y="320"/>
                </a:lnTo>
                <a:lnTo>
                  <a:pt x="300" y="330"/>
                </a:lnTo>
                <a:lnTo>
                  <a:pt x="288" y="339"/>
                </a:lnTo>
                <a:lnTo>
                  <a:pt x="274" y="345"/>
                </a:lnTo>
                <a:lnTo>
                  <a:pt x="259" y="350"/>
                </a:lnTo>
                <a:lnTo>
                  <a:pt x="243" y="353"/>
                </a:lnTo>
                <a:lnTo>
                  <a:pt x="225" y="354"/>
                </a:lnTo>
                <a:lnTo>
                  <a:pt x="414" y="354"/>
                </a:lnTo>
                <a:lnTo>
                  <a:pt x="423" y="340"/>
                </a:lnTo>
                <a:lnTo>
                  <a:pt x="435" y="314"/>
                </a:lnTo>
                <a:lnTo>
                  <a:pt x="444" y="287"/>
                </a:lnTo>
                <a:lnTo>
                  <a:pt x="449" y="257"/>
                </a:lnTo>
                <a:lnTo>
                  <a:pt x="451" y="225"/>
                </a:lnTo>
                <a:lnTo>
                  <a:pt x="449" y="193"/>
                </a:lnTo>
                <a:lnTo>
                  <a:pt x="444" y="162"/>
                </a:lnTo>
                <a:lnTo>
                  <a:pt x="435" y="134"/>
                </a:lnTo>
                <a:lnTo>
                  <a:pt x="423" y="107"/>
                </a:lnTo>
                <a:lnTo>
                  <a:pt x="413" y="91"/>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7" name="Figura a mano libera: forma 6">
            <a:extLst>
              <a:ext uri="{FF2B5EF4-FFF2-40B4-BE49-F238E27FC236}">
                <a16:creationId xmlns:a16="http://schemas.microsoft.com/office/drawing/2014/main" id="{FFF29774-A00A-83F6-22F1-254051519438}"/>
              </a:ext>
            </a:extLst>
          </p:cNvPr>
          <p:cNvSpPr>
            <a:spLocks/>
          </p:cNvSpPr>
          <p:nvPr/>
        </p:nvSpPr>
        <p:spPr bwMode="auto">
          <a:xfrm>
            <a:off x="2045970" y="900430"/>
            <a:ext cx="373380" cy="275590"/>
          </a:xfrm>
          <a:custGeom>
            <a:avLst/>
            <a:gdLst>
              <a:gd name="T0" fmla="+- 0 3810 3222"/>
              <a:gd name="T1" fmla="*/ T0 w 588"/>
              <a:gd name="T2" fmla="+- 0 698 698"/>
              <a:gd name="T3" fmla="*/ 698 h 434"/>
              <a:gd name="T4" fmla="+- 0 3611 3222"/>
              <a:gd name="T5" fmla="*/ T4 w 588"/>
              <a:gd name="T6" fmla="+- 0 698 698"/>
              <a:gd name="T7" fmla="*/ 698 h 434"/>
              <a:gd name="T8" fmla="+- 0 3516 3222"/>
              <a:gd name="T9" fmla="*/ T8 w 588"/>
              <a:gd name="T10" fmla="+- 0 1046 698"/>
              <a:gd name="T11" fmla="*/ 1046 h 434"/>
              <a:gd name="T12" fmla="+- 0 3422 3222"/>
              <a:gd name="T13" fmla="*/ T12 w 588"/>
              <a:gd name="T14" fmla="+- 0 698 698"/>
              <a:gd name="T15" fmla="*/ 698 h 434"/>
              <a:gd name="T16" fmla="+- 0 3222 3222"/>
              <a:gd name="T17" fmla="*/ T16 w 588"/>
              <a:gd name="T18" fmla="+- 0 698 698"/>
              <a:gd name="T19" fmla="*/ 698 h 434"/>
              <a:gd name="T20" fmla="+- 0 3222 3222"/>
              <a:gd name="T21" fmla="*/ T20 w 588"/>
              <a:gd name="T22" fmla="+- 0 1131 698"/>
              <a:gd name="T23" fmla="*/ 1131 h 434"/>
              <a:gd name="T24" fmla="+- 0 3333 3222"/>
              <a:gd name="T25" fmla="*/ T24 w 588"/>
              <a:gd name="T26" fmla="+- 0 1131 698"/>
              <a:gd name="T27" fmla="*/ 1131 h 434"/>
              <a:gd name="T28" fmla="+- 0 3333 3222"/>
              <a:gd name="T29" fmla="*/ T28 w 588"/>
              <a:gd name="T30" fmla="+- 0 772 698"/>
              <a:gd name="T31" fmla="*/ 772 h 434"/>
              <a:gd name="T32" fmla="+- 0 3436 3222"/>
              <a:gd name="T33" fmla="*/ T32 w 588"/>
              <a:gd name="T34" fmla="+- 0 1131 698"/>
              <a:gd name="T35" fmla="*/ 1131 h 434"/>
              <a:gd name="T36" fmla="+- 0 3596 3222"/>
              <a:gd name="T37" fmla="*/ T36 w 588"/>
              <a:gd name="T38" fmla="+- 0 1131 698"/>
              <a:gd name="T39" fmla="*/ 1131 h 434"/>
              <a:gd name="T40" fmla="+- 0 3700 3222"/>
              <a:gd name="T41" fmla="*/ T40 w 588"/>
              <a:gd name="T42" fmla="+- 0 769 698"/>
              <a:gd name="T43" fmla="*/ 769 h 434"/>
              <a:gd name="T44" fmla="+- 0 3700 3222"/>
              <a:gd name="T45" fmla="*/ T44 w 588"/>
              <a:gd name="T46" fmla="+- 0 1131 698"/>
              <a:gd name="T47" fmla="*/ 1131 h 434"/>
              <a:gd name="T48" fmla="+- 0 3810 3222"/>
              <a:gd name="T49" fmla="*/ T48 w 588"/>
              <a:gd name="T50" fmla="+- 0 1131 698"/>
              <a:gd name="T51" fmla="*/ 1131 h 434"/>
              <a:gd name="T52" fmla="+- 0 3810 3222"/>
              <a:gd name="T53" fmla="*/ T52 w 588"/>
              <a:gd name="T54" fmla="+- 0 698 698"/>
              <a:gd name="T55" fmla="*/ 698 h 43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88" h="434">
                <a:moveTo>
                  <a:pt x="588" y="0"/>
                </a:moveTo>
                <a:lnTo>
                  <a:pt x="389" y="0"/>
                </a:lnTo>
                <a:lnTo>
                  <a:pt x="294" y="348"/>
                </a:lnTo>
                <a:lnTo>
                  <a:pt x="200" y="0"/>
                </a:lnTo>
                <a:lnTo>
                  <a:pt x="0" y="0"/>
                </a:lnTo>
                <a:lnTo>
                  <a:pt x="0" y="433"/>
                </a:lnTo>
                <a:lnTo>
                  <a:pt x="111" y="433"/>
                </a:lnTo>
                <a:lnTo>
                  <a:pt x="111" y="74"/>
                </a:lnTo>
                <a:lnTo>
                  <a:pt x="214" y="433"/>
                </a:lnTo>
                <a:lnTo>
                  <a:pt x="374" y="433"/>
                </a:lnTo>
                <a:lnTo>
                  <a:pt x="478" y="71"/>
                </a:lnTo>
                <a:lnTo>
                  <a:pt x="478" y="433"/>
                </a:lnTo>
                <a:lnTo>
                  <a:pt x="588" y="433"/>
                </a:lnTo>
                <a:lnTo>
                  <a:pt x="58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8" name="Figura a mano libera: forma 7">
            <a:extLst>
              <a:ext uri="{FF2B5EF4-FFF2-40B4-BE49-F238E27FC236}">
                <a16:creationId xmlns:a16="http://schemas.microsoft.com/office/drawing/2014/main" id="{D9F6B208-E367-17CD-32F1-7A61CE82180E}"/>
              </a:ext>
            </a:extLst>
          </p:cNvPr>
          <p:cNvSpPr>
            <a:spLocks/>
          </p:cNvSpPr>
          <p:nvPr/>
        </p:nvSpPr>
        <p:spPr bwMode="auto">
          <a:xfrm>
            <a:off x="2474595" y="900430"/>
            <a:ext cx="221615" cy="274320"/>
          </a:xfrm>
          <a:custGeom>
            <a:avLst/>
            <a:gdLst>
              <a:gd name="T0" fmla="+- 0 4246 3897"/>
              <a:gd name="T1" fmla="*/ T0 w 349"/>
              <a:gd name="T2" fmla="+- 0 1040 698"/>
              <a:gd name="T3" fmla="*/ 1040 h 432"/>
              <a:gd name="T4" fmla="+- 0 4007 3897"/>
              <a:gd name="T5" fmla="*/ T4 w 349"/>
              <a:gd name="T6" fmla="+- 0 1040 698"/>
              <a:gd name="T7" fmla="*/ 1040 h 432"/>
              <a:gd name="T8" fmla="+- 0 4007 3897"/>
              <a:gd name="T9" fmla="*/ T8 w 349"/>
              <a:gd name="T10" fmla="+- 0 962 698"/>
              <a:gd name="T11" fmla="*/ 962 h 432"/>
              <a:gd name="T12" fmla="+- 0 4220 3897"/>
              <a:gd name="T13" fmla="*/ T12 w 349"/>
              <a:gd name="T14" fmla="+- 0 962 698"/>
              <a:gd name="T15" fmla="*/ 962 h 432"/>
              <a:gd name="T16" fmla="+- 0 4220 3897"/>
              <a:gd name="T17" fmla="*/ T16 w 349"/>
              <a:gd name="T18" fmla="+- 0 872 698"/>
              <a:gd name="T19" fmla="*/ 872 h 432"/>
              <a:gd name="T20" fmla="+- 0 4007 3897"/>
              <a:gd name="T21" fmla="*/ T20 w 349"/>
              <a:gd name="T22" fmla="+- 0 872 698"/>
              <a:gd name="T23" fmla="*/ 872 h 432"/>
              <a:gd name="T24" fmla="+- 0 4007 3897"/>
              <a:gd name="T25" fmla="*/ T24 w 349"/>
              <a:gd name="T26" fmla="+- 0 790 698"/>
              <a:gd name="T27" fmla="*/ 790 h 432"/>
              <a:gd name="T28" fmla="+- 0 4238 3897"/>
              <a:gd name="T29" fmla="*/ T28 w 349"/>
              <a:gd name="T30" fmla="+- 0 790 698"/>
              <a:gd name="T31" fmla="*/ 790 h 432"/>
              <a:gd name="T32" fmla="+- 0 4238 3897"/>
              <a:gd name="T33" fmla="*/ T32 w 349"/>
              <a:gd name="T34" fmla="+- 0 698 698"/>
              <a:gd name="T35" fmla="*/ 698 h 432"/>
              <a:gd name="T36" fmla="+- 0 3897 3897"/>
              <a:gd name="T37" fmla="*/ T36 w 349"/>
              <a:gd name="T38" fmla="+- 0 698 698"/>
              <a:gd name="T39" fmla="*/ 698 h 432"/>
              <a:gd name="T40" fmla="+- 0 3897 3897"/>
              <a:gd name="T41" fmla="*/ T40 w 349"/>
              <a:gd name="T42" fmla="+- 0 790 698"/>
              <a:gd name="T43" fmla="*/ 790 h 432"/>
              <a:gd name="T44" fmla="+- 0 3897 3897"/>
              <a:gd name="T45" fmla="*/ T44 w 349"/>
              <a:gd name="T46" fmla="+- 0 872 698"/>
              <a:gd name="T47" fmla="*/ 872 h 432"/>
              <a:gd name="T48" fmla="+- 0 3897 3897"/>
              <a:gd name="T49" fmla="*/ T48 w 349"/>
              <a:gd name="T50" fmla="+- 0 962 698"/>
              <a:gd name="T51" fmla="*/ 962 h 432"/>
              <a:gd name="T52" fmla="+- 0 3897 3897"/>
              <a:gd name="T53" fmla="*/ T52 w 349"/>
              <a:gd name="T54" fmla="+- 0 1040 698"/>
              <a:gd name="T55" fmla="*/ 1040 h 432"/>
              <a:gd name="T56" fmla="+- 0 3897 3897"/>
              <a:gd name="T57" fmla="*/ T56 w 349"/>
              <a:gd name="T58" fmla="+- 0 1130 698"/>
              <a:gd name="T59" fmla="*/ 1130 h 432"/>
              <a:gd name="T60" fmla="+- 0 4246 3897"/>
              <a:gd name="T61" fmla="*/ T60 w 349"/>
              <a:gd name="T62" fmla="+- 0 1130 698"/>
              <a:gd name="T63" fmla="*/ 1130 h 432"/>
              <a:gd name="T64" fmla="+- 0 4246 3897"/>
              <a:gd name="T65" fmla="*/ T64 w 349"/>
              <a:gd name="T66" fmla="+- 0 1040 698"/>
              <a:gd name="T67" fmla="*/ 1040 h 4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349" h="432">
                <a:moveTo>
                  <a:pt x="349" y="342"/>
                </a:moveTo>
                <a:lnTo>
                  <a:pt x="110" y="342"/>
                </a:lnTo>
                <a:lnTo>
                  <a:pt x="110" y="264"/>
                </a:lnTo>
                <a:lnTo>
                  <a:pt x="323" y="264"/>
                </a:lnTo>
                <a:lnTo>
                  <a:pt x="323" y="174"/>
                </a:lnTo>
                <a:lnTo>
                  <a:pt x="110" y="174"/>
                </a:lnTo>
                <a:lnTo>
                  <a:pt x="110" y="92"/>
                </a:lnTo>
                <a:lnTo>
                  <a:pt x="341" y="92"/>
                </a:lnTo>
                <a:lnTo>
                  <a:pt x="341" y="0"/>
                </a:lnTo>
                <a:lnTo>
                  <a:pt x="0" y="0"/>
                </a:lnTo>
                <a:lnTo>
                  <a:pt x="0" y="92"/>
                </a:lnTo>
                <a:lnTo>
                  <a:pt x="0" y="174"/>
                </a:lnTo>
                <a:lnTo>
                  <a:pt x="0" y="264"/>
                </a:lnTo>
                <a:lnTo>
                  <a:pt x="0" y="342"/>
                </a:lnTo>
                <a:lnTo>
                  <a:pt x="0" y="432"/>
                </a:lnTo>
                <a:lnTo>
                  <a:pt x="349" y="432"/>
                </a:lnTo>
                <a:lnTo>
                  <a:pt x="349" y="342"/>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9" name="Figura a mano libera: forma 8">
            <a:extLst>
              <a:ext uri="{FF2B5EF4-FFF2-40B4-BE49-F238E27FC236}">
                <a16:creationId xmlns:a16="http://schemas.microsoft.com/office/drawing/2014/main" id="{7FC5EA37-6727-644B-5E55-DA0B84E516C9}"/>
              </a:ext>
            </a:extLst>
          </p:cNvPr>
          <p:cNvSpPr>
            <a:spLocks/>
          </p:cNvSpPr>
          <p:nvPr/>
        </p:nvSpPr>
        <p:spPr bwMode="auto">
          <a:xfrm>
            <a:off x="2741295" y="900430"/>
            <a:ext cx="570230" cy="276225"/>
          </a:xfrm>
          <a:custGeom>
            <a:avLst/>
            <a:gdLst>
              <a:gd name="T0" fmla="+- 0 4656 4317"/>
              <a:gd name="T1" fmla="*/ T0 w 898"/>
              <a:gd name="T2" fmla="+- 0 1040 698"/>
              <a:gd name="T3" fmla="*/ 1040 h 435"/>
              <a:gd name="T4" fmla="+- 0 4428 4317"/>
              <a:gd name="T5" fmla="*/ T4 w 898"/>
              <a:gd name="T6" fmla="+- 0 1040 698"/>
              <a:gd name="T7" fmla="*/ 1040 h 435"/>
              <a:gd name="T8" fmla="+- 0 4428 4317"/>
              <a:gd name="T9" fmla="*/ T8 w 898"/>
              <a:gd name="T10" fmla="+- 0 698 698"/>
              <a:gd name="T11" fmla="*/ 698 h 435"/>
              <a:gd name="T12" fmla="+- 0 4317 4317"/>
              <a:gd name="T13" fmla="*/ T12 w 898"/>
              <a:gd name="T14" fmla="+- 0 698 698"/>
              <a:gd name="T15" fmla="*/ 698 h 435"/>
              <a:gd name="T16" fmla="+- 0 4317 4317"/>
              <a:gd name="T17" fmla="*/ T16 w 898"/>
              <a:gd name="T18" fmla="+- 0 1040 698"/>
              <a:gd name="T19" fmla="*/ 1040 h 435"/>
              <a:gd name="T20" fmla="+- 0 4317 4317"/>
              <a:gd name="T21" fmla="*/ T20 w 898"/>
              <a:gd name="T22" fmla="+- 0 1132 698"/>
              <a:gd name="T23" fmla="*/ 1132 h 435"/>
              <a:gd name="T24" fmla="+- 0 4656 4317"/>
              <a:gd name="T25" fmla="*/ T24 w 898"/>
              <a:gd name="T26" fmla="+- 0 1132 698"/>
              <a:gd name="T27" fmla="*/ 1132 h 435"/>
              <a:gd name="T28" fmla="+- 0 4656 4317"/>
              <a:gd name="T29" fmla="*/ T28 w 898"/>
              <a:gd name="T30" fmla="+- 0 1040 698"/>
              <a:gd name="T31" fmla="*/ 1040 h 435"/>
              <a:gd name="T32" fmla="+- 0 5050 4317"/>
              <a:gd name="T33" fmla="*/ T32 w 898"/>
              <a:gd name="T34" fmla="+- 0 1040 698"/>
              <a:gd name="T35" fmla="*/ 1040 h 435"/>
              <a:gd name="T36" fmla="+- 0 4822 4317"/>
              <a:gd name="T37" fmla="*/ T36 w 898"/>
              <a:gd name="T38" fmla="+- 0 1040 698"/>
              <a:gd name="T39" fmla="*/ 1040 h 435"/>
              <a:gd name="T40" fmla="+- 0 4822 4317"/>
              <a:gd name="T41" fmla="*/ T40 w 898"/>
              <a:gd name="T42" fmla="+- 0 698 698"/>
              <a:gd name="T43" fmla="*/ 698 h 435"/>
              <a:gd name="T44" fmla="+- 0 4711 4317"/>
              <a:gd name="T45" fmla="*/ T44 w 898"/>
              <a:gd name="T46" fmla="+- 0 698 698"/>
              <a:gd name="T47" fmla="*/ 698 h 435"/>
              <a:gd name="T48" fmla="+- 0 4711 4317"/>
              <a:gd name="T49" fmla="*/ T48 w 898"/>
              <a:gd name="T50" fmla="+- 0 1040 698"/>
              <a:gd name="T51" fmla="*/ 1040 h 435"/>
              <a:gd name="T52" fmla="+- 0 4711 4317"/>
              <a:gd name="T53" fmla="*/ T52 w 898"/>
              <a:gd name="T54" fmla="+- 0 1132 698"/>
              <a:gd name="T55" fmla="*/ 1132 h 435"/>
              <a:gd name="T56" fmla="+- 0 5050 4317"/>
              <a:gd name="T57" fmla="*/ T56 w 898"/>
              <a:gd name="T58" fmla="+- 0 1132 698"/>
              <a:gd name="T59" fmla="*/ 1132 h 435"/>
              <a:gd name="T60" fmla="+- 0 5050 4317"/>
              <a:gd name="T61" fmla="*/ T60 w 898"/>
              <a:gd name="T62" fmla="+- 0 1040 698"/>
              <a:gd name="T63" fmla="*/ 1040 h 435"/>
              <a:gd name="T64" fmla="+- 0 5215 4317"/>
              <a:gd name="T65" fmla="*/ T64 w 898"/>
              <a:gd name="T66" fmla="+- 0 698 698"/>
              <a:gd name="T67" fmla="*/ 698 h 435"/>
              <a:gd name="T68" fmla="+- 0 5104 4317"/>
              <a:gd name="T69" fmla="*/ T68 w 898"/>
              <a:gd name="T70" fmla="+- 0 698 698"/>
              <a:gd name="T71" fmla="*/ 698 h 435"/>
              <a:gd name="T72" fmla="+- 0 5104 4317"/>
              <a:gd name="T73" fmla="*/ T72 w 898"/>
              <a:gd name="T74" fmla="+- 0 1131 698"/>
              <a:gd name="T75" fmla="*/ 1131 h 435"/>
              <a:gd name="T76" fmla="+- 0 5215 4317"/>
              <a:gd name="T77" fmla="*/ T76 w 898"/>
              <a:gd name="T78" fmla="+- 0 1131 698"/>
              <a:gd name="T79" fmla="*/ 1131 h 435"/>
              <a:gd name="T80" fmla="+- 0 5215 4317"/>
              <a:gd name="T81" fmla="*/ T80 w 898"/>
              <a:gd name="T82" fmla="+- 0 698 698"/>
              <a:gd name="T83" fmla="*/ 698 h 4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898" h="435">
                <a:moveTo>
                  <a:pt x="339" y="342"/>
                </a:moveTo>
                <a:lnTo>
                  <a:pt x="111" y="342"/>
                </a:lnTo>
                <a:lnTo>
                  <a:pt x="111" y="0"/>
                </a:lnTo>
                <a:lnTo>
                  <a:pt x="0" y="0"/>
                </a:lnTo>
                <a:lnTo>
                  <a:pt x="0" y="342"/>
                </a:lnTo>
                <a:lnTo>
                  <a:pt x="0" y="434"/>
                </a:lnTo>
                <a:lnTo>
                  <a:pt x="339" y="434"/>
                </a:lnTo>
                <a:lnTo>
                  <a:pt x="339" y="342"/>
                </a:lnTo>
                <a:close/>
                <a:moveTo>
                  <a:pt x="733" y="342"/>
                </a:moveTo>
                <a:lnTo>
                  <a:pt x="505" y="342"/>
                </a:lnTo>
                <a:lnTo>
                  <a:pt x="505" y="0"/>
                </a:lnTo>
                <a:lnTo>
                  <a:pt x="394" y="0"/>
                </a:lnTo>
                <a:lnTo>
                  <a:pt x="394" y="342"/>
                </a:lnTo>
                <a:lnTo>
                  <a:pt x="394" y="434"/>
                </a:lnTo>
                <a:lnTo>
                  <a:pt x="733" y="434"/>
                </a:lnTo>
                <a:lnTo>
                  <a:pt x="733" y="342"/>
                </a:lnTo>
                <a:close/>
                <a:moveTo>
                  <a:pt x="898" y="0"/>
                </a:moveTo>
                <a:lnTo>
                  <a:pt x="787" y="0"/>
                </a:lnTo>
                <a:lnTo>
                  <a:pt x="787" y="433"/>
                </a:lnTo>
                <a:lnTo>
                  <a:pt x="898" y="433"/>
                </a:lnTo>
                <a:lnTo>
                  <a:pt x="898"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nvGrpSpPr>
          <p:cNvPr id="10" name="Gruppo 9">
            <a:extLst>
              <a:ext uri="{FF2B5EF4-FFF2-40B4-BE49-F238E27FC236}">
                <a16:creationId xmlns:a16="http://schemas.microsoft.com/office/drawing/2014/main" id="{20B46341-36FA-F6BD-3E54-E5E95E8F5C3C}"/>
              </a:ext>
            </a:extLst>
          </p:cNvPr>
          <p:cNvGrpSpPr>
            <a:grpSpLocks/>
          </p:cNvGrpSpPr>
          <p:nvPr/>
        </p:nvGrpSpPr>
        <p:grpSpPr bwMode="auto">
          <a:xfrm>
            <a:off x="1305560" y="606426"/>
            <a:ext cx="890905" cy="105410"/>
            <a:chOff x="0" y="0"/>
            <a:chExt cx="1403" cy="166"/>
          </a:xfrm>
        </p:grpSpPr>
        <p:sp>
          <p:nvSpPr>
            <p:cNvPr id="11" name="AutoShape 9">
              <a:extLst>
                <a:ext uri="{FF2B5EF4-FFF2-40B4-BE49-F238E27FC236}">
                  <a16:creationId xmlns:a16="http://schemas.microsoft.com/office/drawing/2014/main" id="{E5CD895B-20CD-DB72-B782-F13B7042049B}"/>
                </a:ext>
              </a:extLst>
            </p:cNvPr>
            <p:cNvSpPr>
              <a:spLocks/>
            </p:cNvSpPr>
            <p:nvPr/>
          </p:nvSpPr>
          <p:spPr bwMode="auto">
            <a:xfrm>
              <a:off x="-1" y="0"/>
              <a:ext cx="1403" cy="166"/>
            </a:xfrm>
            <a:custGeom>
              <a:avLst/>
              <a:gdLst>
                <a:gd name="T0" fmla="*/ 129 w 1403"/>
                <a:gd name="T1" fmla="*/ 85 h 166"/>
                <a:gd name="T2" fmla="*/ 270 w 1403"/>
                <a:gd name="T3" fmla="*/ 66 h 166"/>
                <a:gd name="T4" fmla="*/ 250 w 1403"/>
                <a:gd name="T5" fmla="*/ 133 h 166"/>
                <a:gd name="T6" fmla="*/ 184 w 1403"/>
                <a:gd name="T7" fmla="*/ 133 h 166"/>
                <a:gd name="T8" fmla="*/ 201 w 1403"/>
                <a:gd name="T9" fmla="*/ 67 h 166"/>
                <a:gd name="T10" fmla="*/ 258 w 1403"/>
                <a:gd name="T11" fmla="*/ 98 h 166"/>
                <a:gd name="T12" fmla="*/ 164 w 1403"/>
                <a:gd name="T13" fmla="*/ 66 h 166"/>
                <a:gd name="T14" fmla="*/ 172 w 1403"/>
                <a:gd name="T15" fmla="*/ 153 h 166"/>
                <a:gd name="T16" fmla="*/ 270 w 1403"/>
                <a:gd name="T17" fmla="*/ 145 h 166"/>
                <a:gd name="T18" fmla="*/ 417 w 1403"/>
                <a:gd name="T19" fmla="*/ 55 h 166"/>
                <a:gd name="T20" fmla="*/ 346 w 1403"/>
                <a:gd name="T21" fmla="*/ 70 h 166"/>
                <a:gd name="T22" fmla="*/ 338 w 1403"/>
                <a:gd name="T23" fmla="*/ 163 h 166"/>
                <a:gd name="T24" fmla="*/ 373 w 1403"/>
                <a:gd name="T25" fmla="*/ 67 h 166"/>
                <a:gd name="T26" fmla="*/ 430 w 1403"/>
                <a:gd name="T27" fmla="*/ 82 h 166"/>
                <a:gd name="T28" fmla="*/ 551 w 1403"/>
                <a:gd name="T29" fmla="*/ 135 h 166"/>
                <a:gd name="T30" fmla="*/ 484 w 1403"/>
                <a:gd name="T31" fmla="*/ 121 h 166"/>
                <a:gd name="T32" fmla="*/ 512 w 1403"/>
                <a:gd name="T33" fmla="*/ 65 h 166"/>
                <a:gd name="T34" fmla="*/ 559 w 1403"/>
                <a:gd name="T35" fmla="*/ 79 h 166"/>
                <a:gd name="T36" fmla="*/ 500 w 1403"/>
                <a:gd name="T37" fmla="*/ 46 h 166"/>
                <a:gd name="T38" fmla="*/ 459 w 1403"/>
                <a:gd name="T39" fmla="*/ 128 h 166"/>
                <a:gd name="T40" fmla="*/ 528 w 1403"/>
                <a:gd name="T41" fmla="*/ 163 h 166"/>
                <a:gd name="T42" fmla="*/ 561 w 1403"/>
                <a:gd name="T43" fmla="*/ 128 h 166"/>
                <a:gd name="T44" fmla="*/ 763 w 1403"/>
                <a:gd name="T45" fmla="*/ 147 h 166"/>
                <a:gd name="T46" fmla="*/ 740 w 1403"/>
                <a:gd name="T47" fmla="*/ 145 h 166"/>
                <a:gd name="T48" fmla="*/ 725 w 1403"/>
                <a:gd name="T49" fmla="*/ 65 h 166"/>
                <a:gd name="T50" fmla="*/ 645 w 1403"/>
                <a:gd name="T51" fmla="*/ 53 h 166"/>
                <a:gd name="T52" fmla="*/ 639 w 1403"/>
                <a:gd name="T53" fmla="*/ 85 h 166"/>
                <a:gd name="T54" fmla="*/ 699 w 1403"/>
                <a:gd name="T55" fmla="*/ 71 h 166"/>
                <a:gd name="T56" fmla="*/ 702 w 1403"/>
                <a:gd name="T57" fmla="*/ 134 h 166"/>
                <a:gd name="T58" fmla="*/ 642 w 1403"/>
                <a:gd name="T59" fmla="*/ 137 h 166"/>
                <a:gd name="T60" fmla="*/ 694 w 1403"/>
                <a:gd name="T61" fmla="*/ 120 h 166"/>
                <a:gd name="T62" fmla="*/ 673 w 1403"/>
                <a:gd name="T63" fmla="*/ 106 h 166"/>
                <a:gd name="T64" fmla="*/ 617 w 1403"/>
                <a:gd name="T65" fmla="*/ 130 h 166"/>
                <a:gd name="T66" fmla="*/ 693 w 1403"/>
                <a:gd name="T67" fmla="*/ 152 h 166"/>
                <a:gd name="T68" fmla="*/ 720 w 1403"/>
                <a:gd name="T69" fmla="*/ 157 h 166"/>
                <a:gd name="T70" fmla="*/ 765 w 1403"/>
                <a:gd name="T71" fmla="*/ 160 h 166"/>
                <a:gd name="T72" fmla="*/ 858 w 1403"/>
                <a:gd name="T73" fmla="*/ 67 h 166"/>
                <a:gd name="T74" fmla="*/ 916 w 1403"/>
                <a:gd name="T75" fmla="*/ 163 h 166"/>
                <a:gd name="T76" fmla="*/ 934 w 1403"/>
                <a:gd name="T77" fmla="*/ 0 h 166"/>
                <a:gd name="T78" fmla="*/ 919 w 1403"/>
                <a:gd name="T79" fmla="*/ 27 h 166"/>
                <a:gd name="T80" fmla="*/ 1103 w 1403"/>
                <a:gd name="T81" fmla="*/ 94 h 166"/>
                <a:gd name="T82" fmla="*/ 1078 w 1403"/>
                <a:gd name="T83" fmla="*/ 114 h 166"/>
                <a:gd name="T84" fmla="*/ 1021 w 1403"/>
                <a:gd name="T85" fmla="*/ 145 h 166"/>
                <a:gd name="T86" fmla="*/ 1003 w 1403"/>
                <a:gd name="T87" fmla="*/ 78 h 166"/>
                <a:gd name="T88" fmla="*/ 1069 w 1403"/>
                <a:gd name="T89" fmla="*/ 78 h 166"/>
                <a:gd name="T90" fmla="*/ 1011 w 1403"/>
                <a:gd name="T91" fmla="*/ 49 h 166"/>
                <a:gd name="T92" fmla="*/ 983 w 1403"/>
                <a:gd name="T93" fmla="*/ 145 h 166"/>
                <a:gd name="T94" fmla="*/ 1089 w 1403"/>
                <a:gd name="T95" fmla="*/ 146 h 166"/>
                <a:gd name="T96" fmla="*/ 1241 w 1403"/>
                <a:gd name="T97" fmla="*/ 60 h 166"/>
                <a:gd name="T98" fmla="*/ 1172 w 1403"/>
                <a:gd name="T99" fmla="*/ 62 h 166"/>
                <a:gd name="T100" fmla="*/ 1131 w 1403"/>
                <a:gd name="T101" fmla="*/ 163 h 166"/>
                <a:gd name="T102" fmla="*/ 1186 w 1403"/>
                <a:gd name="T103" fmla="*/ 69 h 166"/>
                <a:gd name="T104" fmla="*/ 1249 w 1403"/>
                <a:gd name="T105" fmla="*/ 163 h 166"/>
                <a:gd name="T106" fmla="*/ 1376 w 1403"/>
                <a:gd name="T107" fmla="*/ 56 h 166"/>
                <a:gd name="T108" fmla="*/ 1326 w 1403"/>
                <a:gd name="T109" fmla="*/ 66 h 166"/>
                <a:gd name="T110" fmla="*/ 1375 w 1403"/>
                <a:gd name="T111" fmla="*/ 93 h 166"/>
                <a:gd name="T112" fmla="*/ 1298 w 1403"/>
                <a:gd name="T113" fmla="*/ 59 h 166"/>
                <a:gd name="T114" fmla="*/ 1297 w 1403"/>
                <a:gd name="T115" fmla="*/ 152 h 166"/>
                <a:gd name="T116" fmla="*/ 1393 w 1403"/>
                <a:gd name="T117" fmla="*/ 146 h 166"/>
                <a:gd name="T118" fmla="*/ 1349 w 1403"/>
                <a:gd name="T119" fmla="*/ 146 h 166"/>
                <a:gd name="T120" fmla="*/ 1301 w 1403"/>
                <a:gd name="T121" fmla="*/ 112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03" h="166">
                  <a:moveTo>
                    <a:pt x="134" y="10"/>
                  </a:moveTo>
                  <a:lnTo>
                    <a:pt x="0" y="10"/>
                  </a:lnTo>
                  <a:lnTo>
                    <a:pt x="0" y="163"/>
                  </a:lnTo>
                  <a:lnTo>
                    <a:pt x="27" y="163"/>
                  </a:lnTo>
                  <a:lnTo>
                    <a:pt x="27" y="107"/>
                  </a:lnTo>
                  <a:lnTo>
                    <a:pt x="129" y="107"/>
                  </a:lnTo>
                  <a:lnTo>
                    <a:pt x="129" y="85"/>
                  </a:lnTo>
                  <a:lnTo>
                    <a:pt x="27" y="85"/>
                  </a:lnTo>
                  <a:lnTo>
                    <a:pt x="27" y="32"/>
                  </a:lnTo>
                  <a:lnTo>
                    <a:pt x="134" y="32"/>
                  </a:lnTo>
                  <a:lnTo>
                    <a:pt x="134" y="10"/>
                  </a:lnTo>
                  <a:close/>
                  <a:moveTo>
                    <a:pt x="284" y="94"/>
                  </a:moveTo>
                  <a:lnTo>
                    <a:pt x="281" y="84"/>
                  </a:lnTo>
                  <a:lnTo>
                    <a:pt x="270" y="66"/>
                  </a:lnTo>
                  <a:lnTo>
                    <a:pt x="270" y="65"/>
                  </a:lnTo>
                  <a:lnTo>
                    <a:pt x="262" y="59"/>
                  </a:lnTo>
                  <a:lnTo>
                    <a:pt x="258" y="57"/>
                  </a:lnTo>
                  <a:lnTo>
                    <a:pt x="258" y="98"/>
                  </a:lnTo>
                  <a:lnTo>
                    <a:pt x="258" y="114"/>
                  </a:lnTo>
                  <a:lnTo>
                    <a:pt x="257" y="121"/>
                  </a:lnTo>
                  <a:lnTo>
                    <a:pt x="250" y="133"/>
                  </a:lnTo>
                  <a:lnTo>
                    <a:pt x="245" y="138"/>
                  </a:lnTo>
                  <a:lnTo>
                    <a:pt x="233" y="145"/>
                  </a:lnTo>
                  <a:lnTo>
                    <a:pt x="225" y="146"/>
                  </a:lnTo>
                  <a:lnTo>
                    <a:pt x="209" y="146"/>
                  </a:lnTo>
                  <a:lnTo>
                    <a:pt x="201" y="145"/>
                  </a:lnTo>
                  <a:lnTo>
                    <a:pt x="189" y="138"/>
                  </a:lnTo>
                  <a:lnTo>
                    <a:pt x="184" y="133"/>
                  </a:lnTo>
                  <a:lnTo>
                    <a:pt x="177" y="121"/>
                  </a:lnTo>
                  <a:lnTo>
                    <a:pt x="176" y="114"/>
                  </a:lnTo>
                  <a:lnTo>
                    <a:pt x="176" y="98"/>
                  </a:lnTo>
                  <a:lnTo>
                    <a:pt x="177" y="90"/>
                  </a:lnTo>
                  <a:lnTo>
                    <a:pt x="184" y="78"/>
                  </a:lnTo>
                  <a:lnTo>
                    <a:pt x="189" y="74"/>
                  </a:lnTo>
                  <a:lnTo>
                    <a:pt x="201" y="67"/>
                  </a:lnTo>
                  <a:lnTo>
                    <a:pt x="208" y="65"/>
                  </a:lnTo>
                  <a:lnTo>
                    <a:pt x="225" y="65"/>
                  </a:lnTo>
                  <a:lnTo>
                    <a:pt x="232" y="67"/>
                  </a:lnTo>
                  <a:lnTo>
                    <a:pt x="245" y="74"/>
                  </a:lnTo>
                  <a:lnTo>
                    <a:pt x="250" y="78"/>
                  </a:lnTo>
                  <a:lnTo>
                    <a:pt x="257" y="90"/>
                  </a:lnTo>
                  <a:lnTo>
                    <a:pt x="258" y="98"/>
                  </a:lnTo>
                  <a:lnTo>
                    <a:pt x="258" y="57"/>
                  </a:lnTo>
                  <a:lnTo>
                    <a:pt x="242" y="49"/>
                  </a:lnTo>
                  <a:lnTo>
                    <a:pt x="230" y="46"/>
                  </a:lnTo>
                  <a:lnTo>
                    <a:pt x="204" y="46"/>
                  </a:lnTo>
                  <a:lnTo>
                    <a:pt x="192" y="49"/>
                  </a:lnTo>
                  <a:lnTo>
                    <a:pt x="172" y="59"/>
                  </a:lnTo>
                  <a:lnTo>
                    <a:pt x="164" y="66"/>
                  </a:lnTo>
                  <a:lnTo>
                    <a:pt x="158" y="75"/>
                  </a:lnTo>
                  <a:lnTo>
                    <a:pt x="153" y="84"/>
                  </a:lnTo>
                  <a:lnTo>
                    <a:pt x="150" y="94"/>
                  </a:lnTo>
                  <a:lnTo>
                    <a:pt x="150" y="117"/>
                  </a:lnTo>
                  <a:lnTo>
                    <a:pt x="153" y="127"/>
                  </a:lnTo>
                  <a:lnTo>
                    <a:pt x="164" y="145"/>
                  </a:lnTo>
                  <a:lnTo>
                    <a:pt x="172" y="153"/>
                  </a:lnTo>
                  <a:lnTo>
                    <a:pt x="192" y="163"/>
                  </a:lnTo>
                  <a:lnTo>
                    <a:pt x="204" y="165"/>
                  </a:lnTo>
                  <a:lnTo>
                    <a:pt x="230" y="165"/>
                  </a:lnTo>
                  <a:lnTo>
                    <a:pt x="242" y="163"/>
                  </a:lnTo>
                  <a:lnTo>
                    <a:pt x="262" y="153"/>
                  </a:lnTo>
                  <a:lnTo>
                    <a:pt x="269" y="146"/>
                  </a:lnTo>
                  <a:lnTo>
                    <a:pt x="270" y="145"/>
                  </a:lnTo>
                  <a:lnTo>
                    <a:pt x="281" y="127"/>
                  </a:lnTo>
                  <a:lnTo>
                    <a:pt x="284" y="117"/>
                  </a:lnTo>
                  <a:lnTo>
                    <a:pt x="284" y="94"/>
                  </a:lnTo>
                  <a:close/>
                  <a:moveTo>
                    <a:pt x="430" y="82"/>
                  </a:moveTo>
                  <a:lnTo>
                    <a:pt x="428" y="74"/>
                  </a:lnTo>
                  <a:lnTo>
                    <a:pt x="421" y="60"/>
                  </a:lnTo>
                  <a:lnTo>
                    <a:pt x="417" y="55"/>
                  </a:lnTo>
                  <a:lnTo>
                    <a:pt x="411" y="51"/>
                  </a:lnTo>
                  <a:lnTo>
                    <a:pt x="405" y="48"/>
                  </a:lnTo>
                  <a:lnTo>
                    <a:pt x="398" y="46"/>
                  </a:lnTo>
                  <a:lnTo>
                    <a:pt x="378" y="46"/>
                  </a:lnTo>
                  <a:lnTo>
                    <a:pt x="368" y="49"/>
                  </a:lnTo>
                  <a:lnTo>
                    <a:pt x="352" y="62"/>
                  </a:lnTo>
                  <a:lnTo>
                    <a:pt x="346" y="70"/>
                  </a:lnTo>
                  <a:lnTo>
                    <a:pt x="340" y="85"/>
                  </a:lnTo>
                  <a:lnTo>
                    <a:pt x="338" y="90"/>
                  </a:lnTo>
                  <a:lnTo>
                    <a:pt x="337" y="96"/>
                  </a:lnTo>
                  <a:lnTo>
                    <a:pt x="329" y="48"/>
                  </a:lnTo>
                  <a:lnTo>
                    <a:pt x="312" y="48"/>
                  </a:lnTo>
                  <a:lnTo>
                    <a:pt x="312" y="163"/>
                  </a:lnTo>
                  <a:lnTo>
                    <a:pt x="338" y="163"/>
                  </a:lnTo>
                  <a:lnTo>
                    <a:pt x="338" y="103"/>
                  </a:lnTo>
                  <a:lnTo>
                    <a:pt x="340" y="98"/>
                  </a:lnTo>
                  <a:lnTo>
                    <a:pt x="342" y="94"/>
                  </a:lnTo>
                  <a:lnTo>
                    <a:pt x="349" y="83"/>
                  </a:lnTo>
                  <a:lnTo>
                    <a:pt x="354" y="77"/>
                  </a:lnTo>
                  <a:lnTo>
                    <a:pt x="367" y="69"/>
                  </a:lnTo>
                  <a:lnTo>
                    <a:pt x="373" y="67"/>
                  </a:lnTo>
                  <a:lnTo>
                    <a:pt x="388" y="67"/>
                  </a:lnTo>
                  <a:lnTo>
                    <a:pt x="394" y="69"/>
                  </a:lnTo>
                  <a:lnTo>
                    <a:pt x="402" y="78"/>
                  </a:lnTo>
                  <a:lnTo>
                    <a:pt x="404" y="85"/>
                  </a:lnTo>
                  <a:lnTo>
                    <a:pt x="404" y="163"/>
                  </a:lnTo>
                  <a:lnTo>
                    <a:pt x="430" y="163"/>
                  </a:lnTo>
                  <a:lnTo>
                    <a:pt x="430" y="82"/>
                  </a:lnTo>
                  <a:close/>
                  <a:moveTo>
                    <a:pt x="587" y="10"/>
                  </a:moveTo>
                  <a:lnTo>
                    <a:pt x="561" y="10"/>
                  </a:lnTo>
                  <a:lnTo>
                    <a:pt x="561" y="85"/>
                  </a:lnTo>
                  <a:lnTo>
                    <a:pt x="561" y="92"/>
                  </a:lnTo>
                  <a:lnTo>
                    <a:pt x="561" y="120"/>
                  </a:lnTo>
                  <a:lnTo>
                    <a:pt x="557" y="128"/>
                  </a:lnTo>
                  <a:lnTo>
                    <a:pt x="551" y="135"/>
                  </a:lnTo>
                  <a:lnTo>
                    <a:pt x="537" y="144"/>
                  </a:lnTo>
                  <a:lnTo>
                    <a:pt x="528" y="146"/>
                  </a:lnTo>
                  <a:lnTo>
                    <a:pt x="512" y="146"/>
                  </a:lnTo>
                  <a:lnTo>
                    <a:pt x="505" y="145"/>
                  </a:lnTo>
                  <a:lnTo>
                    <a:pt x="494" y="138"/>
                  </a:lnTo>
                  <a:lnTo>
                    <a:pt x="490" y="133"/>
                  </a:lnTo>
                  <a:lnTo>
                    <a:pt x="484" y="121"/>
                  </a:lnTo>
                  <a:lnTo>
                    <a:pt x="483" y="114"/>
                  </a:lnTo>
                  <a:lnTo>
                    <a:pt x="483" y="97"/>
                  </a:lnTo>
                  <a:lnTo>
                    <a:pt x="484" y="90"/>
                  </a:lnTo>
                  <a:lnTo>
                    <a:pt x="490" y="78"/>
                  </a:lnTo>
                  <a:lnTo>
                    <a:pt x="494" y="73"/>
                  </a:lnTo>
                  <a:lnTo>
                    <a:pt x="505" y="67"/>
                  </a:lnTo>
                  <a:lnTo>
                    <a:pt x="512" y="65"/>
                  </a:lnTo>
                  <a:lnTo>
                    <a:pt x="528" y="65"/>
                  </a:lnTo>
                  <a:lnTo>
                    <a:pt x="536" y="68"/>
                  </a:lnTo>
                  <a:lnTo>
                    <a:pt x="550" y="77"/>
                  </a:lnTo>
                  <a:lnTo>
                    <a:pt x="556" y="83"/>
                  </a:lnTo>
                  <a:lnTo>
                    <a:pt x="561" y="92"/>
                  </a:lnTo>
                  <a:lnTo>
                    <a:pt x="561" y="85"/>
                  </a:lnTo>
                  <a:lnTo>
                    <a:pt x="559" y="79"/>
                  </a:lnTo>
                  <a:lnTo>
                    <a:pt x="557" y="74"/>
                  </a:lnTo>
                  <a:lnTo>
                    <a:pt x="551" y="65"/>
                  </a:lnTo>
                  <a:lnTo>
                    <a:pt x="549" y="62"/>
                  </a:lnTo>
                  <a:lnTo>
                    <a:pt x="543" y="56"/>
                  </a:lnTo>
                  <a:lnTo>
                    <a:pt x="528" y="48"/>
                  </a:lnTo>
                  <a:lnTo>
                    <a:pt x="520" y="46"/>
                  </a:lnTo>
                  <a:lnTo>
                    <a:pt x="500" y="46"/>
                  </a:lnTo>
                  <a:lnTo>
                    <a:pt x="490" y="49"/>
                  </a:lnTo>
                  <a:lnTo>
                    <a:pt x="474" y="58"/>
                  </a:lnTo>
                  <a:lnTo>
                    <a:pt x="468" y="65"/>
                  </a:lnTo>
                  <a:lnTo>
                    <a:pt x="459" y="83"/>
                  </a:lnTo>
                  <a:lnTo>
                    <a:pt x="457" y="94"/>
                  </a:lnTo>
                  <a:lnTo>
                    <a:pt x="457" y="117"/>
                  </a:lnTo>
                  <a:lnTo>
                    <a:pt x="459" y="128"/>
                  </a:lnTo>
                  <a:lnTo>
                    <a:pt x="468" y="146"/>
                  </a:lnTo>
                  <a:lnTo>
                    <a:pt x="474" y="153"/>
                  </a:lnTo>
                  <a:lnTo>
                    <a:pt x="491" y="163"/>
                  </a:lnTo>
                  <a:lnTo>
                    <a:pt x="500" y="165"/>
                  </a:lnTo>
                  <a:lnTo>
                    <a:pt x="520" y="165"/>
                  </a:lnTo>
                  <a:lnTo>
                    <a:pt x="528" y="163"/>
                  </a:lnTo>
                  <a:lnTo>
                    <a:pt x="543" y="155"/>
                  </a:lnTo>
                  <a:lnTo>
                    <a:pt x="549" y="149"/>
                  </a:lnTo>
                  <a:lnTo>
                    <a:pt x="551" y="146"/>
                  </a:lnTo>
                  <a:lnTo>
                    <a:pt x="557" y="137"/>
                  </a:lnTo>
                  <a:lnTo>
                    <a:pt x="560" y="132"/>
                  </a:lnTo>
                  <a:lnTo>
                    <a:pt x="561" y="126"/>
                  </a:lnTo>
                  <a:lnTo>
                    <a:pt x="561" y="128"/>
                  </a:lnTo>
                  <a:lnTo>
                    <a:pt x="570" y="163"/>
                  </a:lnTo>
                  <a:lnTo>
                    <a:pt x="587" y="163"/>
                  </a:lnTo>
                  <a:lnTo>
                    <a:pt x="587" y="126"/>
                  </a:lnTo>
                  <a:lnTo>
                    <a:pt x="587" y="85"/>
                  </a:lnTo>
                  <a:lnTo>
                    <a:pt x="587" y="10"/>
                  </a:lnTo>
                  <a:close/>
                  <a:moveTo>
                    <a:pt x="765" y="160"/>
                  </a:moveTo>
                  <a:lnTo>
                    <a:pt x="763" y="147"/>
                  </a:lnTo>
                  <a:lnTo>
                    <a:pt x="762" y="141"/>
                  </a:lnTo>
                  <a:lnTo>
                    <a:pt x="760" y="143"/>
                  </a:lnTo>
                  <a:lnTo>
                    <a:pt x="758" y="144"/>
                  </a:lnTo>
                  <a:lnTo>
                    <a:pt x="753" y="146"/>
                  </a:lnTo>
                  <a:lnTo>
                    <a:pt x="750" y="147"/>
                  </a:lnTo>
                  <a:lnTo>
                    <a:pt x="744" y="147"/>
                  </a:lnTo>
                  <a:lnTo>
                    <a:pt x="740" y="145"/>
                  </a:lnTo>
                  <a:lnTo>
                    <a:pt x="736" y="141"/>
                  </a:lnTo>
                  <a:lnTo>
                    <a:pt x="735" y="137"/>
                  </a:lnTo>
                  <a:lnTo>
                    <a:pt x="735" y="133"/>
                  </a:lnTo>
                  <a:lnTo>
                    <a:pt x="735" y="120"/>
                  </a:lnTo>
                  <a:lnTo>
                    <a:pt x="735" y="85"/>
                  </a:lnTo>
                  <a:lnTo>
                    <a:pt x="732" y="76"/>
                  </a:lnTo>
                  <a:lnTo>
                    <a:pt x="725" y="65"/>
                  </a:lnTo>
                  <a:lnTo>
                    <a:pt x="723" y="61"/>
                  </a:lnTo>
                  <a:lnTo>
                    <a:pt x="717" y="56"/>
                  </a:lnTo>
                  <a:lnTo>
                    <a:pt x="700" y="48"/>
                  </a:lnTo>
                  <a:lnTo>
                    <a:pt x="690" y="46"/>
                  </a:lnTo>
                  <a:lnTo>
                    <a:pt x="670" y="46"/>
                  </a:lnTo>
                  <a:lnTo>
                    <a:pt x="661" y="47"/>
                  </a:lnTo>
                  <a:lnTo>
                    <a:pt x="645" y="53"/>
                  </a:lnTo>
                  <a:lnTo>
                    <a:pt x="638" y="57"/>
                  </a:lnTo>
                  <a:lnTo>
                    <a:pt x="625" y="67"/>
                  </a:lnTo>
                  <a:lnTo>
                    <a:pt x="620" y="73"/>
                  </a:lnTo>
                  <a:lnTo>
                    <a:pt x="616" y="79"/>
                  </a:lnTo>
                  <a:lnTo>
                    <a:pt x="633" y="98"/>
                  </a:lnTo>
                  <a:lnTo>
                    <a:pt x="636" y="91"/>
                  </a:lnTo>
                  <a:lnTo>
                    <a:pt x="639" y="85"/>
                  </a:lnTo>
                  <a:lnTo>
                    <a:pt x="648" y="75"/>
                  </a:lnTo>
                  <a:lnTo>
                    <a:pt x="653" y="72"/>
                  </a:lnTo>
                  <a:lnTo>
                    <a:pt x="664" y="66"/>
                  </a:lnTo>
                  <a:lnTo>
                    <a:pt x="670" y="65"/>
                  </a:lnTo>
                  <a:lnTo>
                    <a:pt x="683" y="65"/>
                  </a:lnTo>
                  <a:lnTo>
                    <a:pt x="689" y="66"/>
                  </a:lnTo>
                  <a:lnTo>
                    <a:pt x="699" y="71"/>
                  </a:lnTo>
                  <a:lnTo>
                    <a:pt x="702" y="74"/>
                  </a:lnTo>
                  <a:lnTo>
                    <a:pt x="707" y="83"/>
                  </a:lnTo>
                  <a:lnTo>
                    <a:pt x="708" y="89"/>
                  </a:lnTo>
                  <a:lnTo>
                    <a:pt x="708" y="120"/>
                  </a:lnTo>
                  <a:lnTo>
                    <a:pt x="708" y="125"/>
                  </a:lnTo>
                  <a:lnTo>
                    <a:pt x="708" y="127"/>
                  </a:lnTo>
                  <a:lnTo>
                    <a:pt x="702" y="134"/>
                  </a:lnTo>
                  <a:lnTo>
                    <a:pt x="695" y="139"/>
                  </a:lnTo>
                  <a:lnTo>
                    <a:pt x="681" y="146"/>
                  </a:lnTo>
                  <a:lnTo>
                    <a:pt x="674" y="148"/>
                  </a:lnTo>
                  <a:lnTo>
                    <a:pt x="658" y="148"/>
                  </a:lnTo>
                  <a:lnTo>
                    <a:pt x="653" y="146"/>
                  </a:lnTo>
                  <a:lnTo>
                    <a:pt x="644" y="141"/>
                  </a:lnTo>
                  <a:lnTo>
                    <a:pt x="642" y="137"/>
                  </a:lnTo>
                  <a:lnTo>
                    <a:pt x="642" y="127"/>
                  </a:lnTo>
                  <a:lnTo>
                    <a:pt x="645" y="123"/>
                  </a:lnTo>
                  <a:lnTo>
                    <a:pt x="654" y="117"/>
                  </a:lnTo>
                  <a:lnTo>
                    <a:pt x="660" y="116"/>
                  </a:lnTo>
                  <a:lnTo>
                    <a:pt x="674" y="116"/>
                  </a:lnTo>
                  <a:lnTo>
                    <a:pt x="681" y="117"/>
                  </a:lnTo>
                  <a:lnTo>
                    <a:pt x="694" y="120"/>
                  </a:lnTo>
                  <a:lnTo>
                    <a:pt x="701" y="122"/>
                  </a:lnTo>
                  <a:lnTo>
                    <a:pt x="708" y="125"/>
                  </a:lnTo>
                  <a:lnTo>
                    <a:pt x="708" y="120"/>
                  </a:lnTo>
                  <a:lnTo>
                    <a:pt x="701" y="116"/>
                  </a:lnTo>
                  <a:lnTo>
                    <a:pt x="699" y="115"/>
                  </a:lnTo>
                  <a:lnTo>
                    <a:pt x="690" y="111"/>
                  </a:lnTo>
                  <a:lnTo>
                    <a:pt x="673" y="106"/>
                  </a:lnTo>
                  <a:lnTo>
                    <a:pt x="665" y="104"/>
                  </a:lnTo>
                  <a:lnTo>
                    <a:pt x="649" y="104"/>
                  </a:lnTo>
                  <a:lnTo>
                    <a:pt x="642" y="106"/>
                  </a:lnTo>
                  <a:lnTo>
                    <a:pt x="630" y="111"/>
                  </a:lnTo>
                  <a:lnTo>
                    <a:pt x="625" y="115"/>
                  </a:lnTo>
                  <a:lnTo>
                    <a:pt x="619" y="124"/>
                  </a:lnTo>
                  <a:lnTo>
                    <a:pt x="617" y="130"/>
                  </a:lnTo>
                  <a:lnTo>
                    <a:pt x="617" y="145"/>
                  </a:lnTo>
                  <a:lnTo>
                    <a:pt x="620" y="152"/>
                  </a:lnTo>
                  <a:lnTo>
                    <a:pt x="634" y="163"/>
                  </a:lnTo>
                  <a:lnTo>
                    <a:pt x="643" y="165"/>
                  </a:lnTo>
                  <a:lnTo>
                    <a:pt x="665" y="165"/>
                  </a:lnTo>
                  <a:lnTo>
                    <a:pt x="675" y="162"/>
                  </a:lnTo>
                  <a:lnTo>
                    <a:pt x="693" y="152"/>
                  </a:lnTo>
                  <a:lnTo>
                    <a:pt x="697" y="148"/>
                  </a:lnTo>
                  <a:lnTo>
                    <a:pt x="701" y="144"/>
                  </a:lnTo>
                  <a:lnTo>
                    <a:pt x="709" y="133"/>
                  </a:lnTo>
                  <a:lnTo>
                    <a:pt x="709" y="138"/>
                  </a:lnTo>
                  <a:lnTo>
                    <a:pt x="710" y="143"/>
                  </a:lnTo>
                  <a:lnTo>
                    <a:pt x="716" y="153"/>
                  </a:lnTo>
                  <a:lnTo>
                    <a:pt x="720" y="157"/>
                  </a:lnTo>
                  <a:lnTo>
                    <a:pt x="731" y="163"/>
                  </a:lnTo>
                  <a:lnTo>
                    <a:pt x="737" y="165"/>
                  </a:lnTo>
                  <a:lnTo>
                    <a:pt x="748" y="165"/>
                  </a:lnTo>
                  <a:lnTo>
                    <a:pt x="752" y="165"/>
                  </a:lnTo>
                  <a:lnTo>
                    <a:pt x="760" y="163"/>
                  </a:lnTo>
                  <a:lnTo>
                    <a:pt x="763" y="162"/>
                  </a:lnTo>
                  <a:lnTo>
                    <a:pt x="765" y="160"/>
                  </a:lnTo>
                  <a:close/>
                  <a:moveTo>
                    <a:pt x="886" y="145"/>
                  </a:moveTo>
                  <a:lnTo>
                    <a:pt x="801" y="145"/>
                  </a:lnTo>
                  <a:lnTo>
                    <a:pt x="883" y="71"/>
                  </a:lnTo>
                  <a:lnTo>
                    <a:pt x="883" y="48"/>
                  </a:lnTo>
                  <a:lnTo>
                    <a:pt x="774" y="48"/>
                  </a:lnTo>
                  <a:lnTo>
                    <a:pt x="774" y="67"/>
                  </a:lnTo>
                  <a:lnTo>
                    <a:pt x="858" y="67"/>
                  </a:lnTo>
                  <a:lnTo>
                    <a:pt x="774" y="142"/>
                  </a:lnTo>
                  <a:lnTo>
                    <a:pt x="774" y="163"/>
                  </a:lnTo>
                  <a:lnTo>
                    <a:pt x="886" y="163"/>
                  </a:lnTo>
                  <a:lnTo>
                    <a:pt x="886" y="145"/>
                  </a:lnTo>
                  <a:close/>
                  <a:moveTo>
                    <a:pt x="941" y="48"/>
                  </a:moveTo>
                  <a:lnTo>
                    <a:pt x="916" y="48"/>
                  </a:lnTo>
                  <a:lnTo>
                    <a:pt x="916" y="163"/>
                  </a:lnTo>
                  <a:lnTo>
                    <a:pt x="941" y="163"/>
                  </a:lnTo>
                  <a:lnTo>
                    <a:pt x="941" y="48"/>
                  </a:lnTo>
                  <a:close/>
                  <a:moveTo>
                    <a:pt x="947" y="10"/>
                  </a:moveTo>
                  <a:lnTo>
                    <a:pt x="945" y="6"/>
                  </a:lnTo>
                  <a:lnTo>
                    <a:pt x="942" y="4"/>
                  </a:lnTo>
                  <a:lnTo>
                    <a:pt x="939" y="1"/>
                  </a:lnTo>
                  <a:lnTo>
                    <a:pt x="934" y="0"/>
                  </a:lnTo>
                  <a:lnTo>
                    <a:pt x="924" y="0"/>
                  </a:lnTo>
                  <a:lnTo>
                    <a:pt x="919" y="1"/>
                  </a:lnTo>
                  <a:lnTo>
                    <a:pt x="913" y="6"/>
                  </a:lnTo>
                  <a:lnTo>
                    <a:pt x="911" y="10"/>
                  </a:lnTo>
                  <a:lnTo>
                    <a:pt x="911" y="18"/>
                  </a:lnTo>
                  <a:lnTo>
                    <a:pt x="913" y="22"/>
                  </a:lnTo>
                  <a:lnTo>
                    <a:pt x="919" y="27"/>
                  </a:lnTo>
                  <a:lnTo>
                    <a:pt x="924" y="28"/>
                  </a:lnTo>
                  <a:lnTo>
                    <a:pt x="934" y="28"/>
                  </a:lnTo>
                  <a:lnTo>
                    <a:pt x="939" y="27"/>
                  </a:lnTo>
                  <a:lnTo>
                    <a:pt x="945" y="22"/>
                  </a:lnTo>
                  <a:lnTo>
                    <a:pt x="947" y="18"/>
                  </a:lnTo>
                  <a:lnTo>
                    <a:pt x="947" y="10"/>
                  </a:lnTo>
                  <a:close/>
                  <a:moveTo>
                    <a:pt x="1103" y="94"/>
                  </a:moveTo>
                  <a:lnTo>
                    <a:pt x="1101" y="84"/>
                  </a:lnTo>
                  <a:lnTo>
                    <a:pt x="1090" y="66"/>
                  </a:lnTo>
                  <a:lnTo>
                    <a:pt x="1089" y="65"/>
                  </a:lnTo>
                  <a:lnTo>
                    <a:pt x="1082" y="59"/>
                  </a:lnTo>
                  <a:lnTo>
                    <a:pt x="1078" y="57"/>
                  </a:lnTo>
                  <a:lnTo>
                    <a:pt x="1078" y="98"/>
                  </a:lnTo>
                  <a:lnTo>
                    <a:pt x="1078" y="114"/>
                  </a:lnTo>
                  <a:lnTo>
                    <a:pt x="1076" y="121"/>
                  </a:lnTo>
                  <a:lnTo>
                    <a:pt x="1069" y="133"/>
                  </a:lnTo>
                  <a:lnTo>
                    <a:pt x="1064" y="138"/>
                  </a:lnTo>
                  <a:lnTo>
                    <a:pt x="1052" y="145"/>
                  </a:lnTo>
                  <a:lnTo>
                    <a:pt x="1045" y="146"/>
                  </a:lnTo>
                  <a:lnTo>
                    <a:pt x="1028" y="146"/>
                  </a:lnTo>
                  <a:lnTo>
                    <a:pt x="1021" y="145"/>
                  </a:lnTo>
                  <a:lnTo>
                    <a:pt x="1008" y="138"/>
                  </a:lnTo>
                  <a:lnTo>
                    <a:pt x="1003" y="133"/>
                  </a:lnTo>
                  <a:lnTo>
                    <a:pt x="997" y="121"/>
                  </a:lnTo>
                  <a:lnTo>
                    <a:pt x="995" y="114"/>
                  </a:lnTo>
                  <a:lnTo>
                    <a:pt x="995" y="98"/>
                  </a:lnTo>
                  <a:lnTo>
                    <a:pt x="997" y="90"/>
                  </a:lnTo>
                  <a:lnTo>
                    <a:pt x="1003" y="78"/>
                  </a:lnTo>
                  <a:lnTo>
                    <a:pt x="1008" y="74"/>
                  </a:lnTo>
                  <a:lnTo>
                    <a:pt x="1020" y="67"/>
                  </a:lnTo>
                  <a:lnTo>
                    <a:pt x="1028" y="65"/>
                  </a:lnTo>
                  <a:lnTo>
                    <a:pt x="1044" y="65"/>
                  </a:lnTo>
                  <a:lnTo>
                    <a:pt x="1052" y="67"/>
                  </a:lnTo>
                  <a:lnTo>
                    <a:pt x="1064" y="74"/>
                  </a:lnTo>
                  <a:lnTo>
                    <a:pt x="1069" y="78"/>
                  </a:lnTo>
                  <a:lnTo>
                    <a:pt x="1076" y="90"/>
                  </a:lnTo>
                  <a:lnTo>
                    <a:pt x="1078" y="98"/>
                  </a:lnTo>
                  <a:lnTo>
                    <a:pt x="1078" y="57"/>
                  </a:lnTo>
                  <a:lnTo>
                    <a:pt x="1061" y="49"/>
                  </a:lnTo>
                  <a:lnTo>
                    <a:pt x="1050" y="46"/>
                  </a:lnTo>
                  <a:lnTo>
                    <a:pt x="1023" y="46"/>
                  </a:lnTo>
                  <a:lnTo>
                    <a:pt x="1011" y="49"/>
                  </a:lnTo>
                  <a:lnTo>
                    <a:pt x="991" y="59"/>
                  </a:lnTo>
                  <a:lnTo>
                    <a:pt x="983" y="66"/>
                  </a:lnTo>
                  <a:lnTo>
                    <a:pt x="972" y="84"/>
                  </a:lnTo>
                  <a:lnTo>
                    <a:pt x="969" y="94"/>
                  </a:lnTo>
                  <a:lnTo>
                    <a:pt x="969" y="117"/>
                  </a:lnTo>
                  <a:lnTo>
                    <a:pt x="972" y="127"/>
                  </a:lnTo>
                  <a:lnTo>
                    <a:pt x="983" y="145"/>
                  </a:lnTo>
                  <a:lnTo>
                    <a:pt x="991" y="153"/>
                  </a:lnTo>
                  <a:lnTo>
                    <a:pt x="1011" y="163"/>
                  </a:lnTo>
                  <a:lnTo>
                    <a:pt x="1023" y="165"/>
                  </a:lnTo>
                  <a:lnTo>
                    <a:pt x="1050" y="165"/>
                  </a:lnTo>
                  <a:lnTo>
                    <a:pt x="1061" y="163"/>
                  </a:lnTo>
                  <a:lnTo>
                    <a:pt x="1082" y="153"/>
                  </a:lnTo>
                  <a:lnTo>
                    <a:pt x="1089" y="146"/>
                  </a:lnTo>
                  <a:lnTo>
                    <a:pt x="1090" y="145"/>
                  </a:lnTo>
                  <a:lnTo>
                    <a:pt x="1101" y="127"/>
                  </a:lnTo>
                  <a:lnTo>
                    <a:pt x="1103" y="117"/>
                  </a:lnTo>
                  <a:lnTo>
                    <a:pt x="1103" y="94"/>
                  </a:lnTo>
                  <a:close/>
                  <a:moveTo>
                    <a:pt x="1249" y="82"/>
                  </a:moveTo>
                  <a:lnTo>
                    <a:pt x="1248" y="74"/>
                  </a:lnTo>
                  <a:lnTo>
                    <a:pt x="1241" y="60"/>
                  </a:lnTo>
                  <a:lnTo>
                    <a:pt x="1236" y="55"/>
                  </a:lnTo>
                  <a:lnTo>
                    <a:pt x="1230" y="51"/>
                  </a:lnTo>
                  <a:lnTo>
                    <a:pt x="1224" y="48"/>
                  </a:lnTo>
                  <a:lnTo>
                    <a:pt x="1217" y="46"/>
                  </a:lnTo>
                  <a:lnTo>
                    <a:pt x="1197" y="46"/>
                  </a:lnTo>
                  <a:lnTo>
                    <a:pt x="1187" y="49"/>
                  </a:lnTo>
                  <a:lnTo>
                    <a:pt x="1172" y="62"/>
                  </a:lnTo>
                  <a:lnTo>
                    <a:pt x="1166" y="70"/>
                  </a:lnTo>
                  <a:lnTo>
                    <a:pt x="1160" y="85"/>
                  </a:lnTo>
                  <a:lnTo>
                    <a:pt x="1158" y="90"/>
                  </a:lnTo>
                  <a:lnTo>
                    <a:pt x="1156" y="96"/>
                  </a:lnTo>
                  <a:lnTo>
                    <a:pt x="1148" y="48"/>
                  </a:lnTo>
                  <a:lnTo>
                    <a:pt x="1131" y="48"/>
                  </a:lnTo>
                  <a:lnTo>
                    <a:pt x="1131" y="163"/>
                  </a:lnTo>
                  <a:lnTo>
                    <a:pt x="1157" y="163"/>
                  </a:lnTo>
                  <a:lnTo>
                    <a:pt x="1157" y="103"/>
                  </a:lnTo>
                  <a:lnTo>
                    <a:pt x="1159" y="98"/>
                  </a:lnTo>
                  <a:lnTo>
                    <a:pt x="1161" y="94"/>
                  </a:lnTo>
                  <a:lnTo>
                    <a:pt x="1168" y="83"/>
                  </a:lnTo>
                  <a:lnTo>
                    <a:pt x="1174" y="77"/>
                  </a:lnTo>
                  <a:lnTo>
                    <a:pt x="1186" y="69"/>
                  </a:lnTo>
                  <a:lnTo>
                    <a:pt x="1193" y="67"/>
                  </a:lnTo>
                  <a:lnTo>
                    <a:pt x="1207" y="67"/>
                  </a:lnTo>
                  <a:lnTo>
                    <a:pt x="1213" y="69"/>
                  </a:lnTo>
                  <a:lnTo>
                    <a:pt x="1222" y="78"/>
                  </a:lnTo>
                  <a:lnTo>
                    <a:pt x="1224" y="85"/>
                  </a:lnTo>
                  <a:lnTo>
                    <a:pt x="1224" y="163"/>
                  </a:lnTo>
                  <a:lnTo>
                    <a:pt x="1249" y="163"/>
                  </a:lnTo>
                  <a:lnTo>
                    <a:pt x="1249" y="82"/>
                  </a:lnTo>
                  <a:close/>
                  <a:moveTo>
                    <a:pt x="1402" y="99"/>
                  </a:moveTo>
                  <a:lnTo>
                    <a:pt x="1400" y="88"/>
                  </a:lnTo>
                  <a:lnTo>
                    <a:pt x="1391" y="68"/>
                  </a:lnTo>
                  <a:lnTo>
                    <a:pt x="1388" y="65"/>
                  </a:lnTo>
                  <a:lnTo>
                    <a:pt x="1383" y="60"/>
                  </a:lnTo>
                  <a:lnTo>
                    <a:pt x="1376" y="56"/>
                  </a:lnTo>
                  <a:lnTo>
                    <a:pt x="1376" y="99"/>
                  </a:lnTo>
                  <a:lnTo>
                    <a:pt x="1301" y="107"/>
                  </a:lnTo>
                  <a:lnTo>
                    <a:pt x="1301" y="97"/>
                  </a:lnTo>
                  <a:lnTo>
                    <a:pt x="1302" y="89"/>
                  </a:lnTo>
                  <a:lnTo>
                    <a:pt x="1309" y="77"/>
                  </a:lnTo>
                  <a:lnTo>
                    <a:pt x="1314" y="73"/>
                  </a:lnTo>
                  <a:lnTo>
                    <a:pt x="1326" y="66"/>
                  </a:lnTo>
                  <a:lnTo>
                    <a:pt x="1332" y="65"/>
                  </a:lnTo>
                  <a:lnTo>
                    <a:pt x="1348" y="65"/>
                  </a:lnTo>
                  <a:lnTo>
                    <a:pt x="1355" y="66"/>
                  </a:lnTo>
                  <a:lnTo>
                    <a:pt x="1366" y="73"/>
                  </a:lnTo>
                  <a:lnTo>
                    <a:pt x="1370" y="78"/>
                  </a:lnTo>
                  <a:lnTo>
                    <a:pt x="1374" y="88"/>
                  </a:lnTo>
                  <a:lnTo>
                    <a:pt x="1375" y="93"/>
                  </a:lnTo>
                  <a:lnTo>
                    <a:pt x="1376" y="99"/>
                  </a:lnTo>
                  <a:lnTo>
                    <a:pt x="1376" y="56"/>
                  </a:lnTo>
                  <a:lnTo>
                    <a:pt x="1364" y="49"/>
                  </a:lnTo>
                  <a:lnTo>
                    <a:pt x="1353" y="46"/>
                  </a:lnTo>
                  <a:lnTo>
                    <a:pt x="1328" y="46"/>
                  </a:lnTo>
                  <a:lnTo>
                    <a:pt x="1317" y="49"/>
                  </a:lnTo>
                  <a:lnTo>
                    <a:pt x="1298" y="59"/>
                  </a:lnTo>
                  <a:lnTo>
                    <a:pt x="1290" y="66"/>
                  </a:lnTo>
                  <a:lnTo>
                    <a:pt x="1279" y="84"/>
                  </a:lnTo>
                  <a:lnTo>
                    <a:pt x="1276" y="94"/>
                  </a:lnTo>
                  <a:lnTo>
                    <a:pt x="1276" y="117"/>
                  </a:lnTo>
                  <a:lnTo>
                    <a:pt x="1279" y="127"/>
                  </a:lnTo>
                  <a:lnTo>
                    <a:pt x="1289" y="145"/>
                  </a:lnTo>
                  <a:lnTo>
                    <a:pt x="1297" y="152"/>
                  </a:lnTo>
                  <a:lnTo>
                    <a:pt x="1316" y="162"/>
                  </a:lnTo>
                  <a:lnTo>
                    <a:pt x="1328" y="165"/>
                  </a:lnTo>
                  <a:lnTo>
                    <a:pt x="1350" y="165"/>
                  </a:lnTo>
                  <a:lnTo>
                    <a:pt x="1359" y="164"/>
                  </a:lnTo>
                  <a:lnTo>
                    <a:pt x="1375" y="159"/>
                  </a:lnTo>
                  <a:lnTo>
                    <a:pt x="1381" y="155"/>
                  </a:lnTo>
                  <a:lnTo>
                    <a:pt x="1393" y="146"/>
                  </a:lnTo>
                  <a:lnTo>
                    <a:pt x="1398" y="141"/>
                  </a:lnTo>
                  <a:lnTo>
                    <a:pt x="1401" y="136"/>
                  </a:lnTo>
                  <a:lnTo>
                    <a:pt x="1379" y="125"/>
                  </a:lnTo>
                  <a:lnTo>
                    <a:pt x="1375" y="132"/>
                  </a:lnTo>
                  <a:lnTo>
                    <a:pt x="1370" y="137"/>
                  </a:lnTo>
                  <a:lnTo>
                    <a:pt x="1357" y="144"/>
                  </a:lnTo>
                  <a:lnTo>
                    <a:pt x="1349" y="146"/>
                  </a:lnTo>
                  <a:lnTo>
                    <a:pt x="1331" y="146"/>
                  </a:lnTo>
                  <a:lnTo>
                    <a:pt x="1324" y="144"/>
                  </a:lnTo>
                  <a:lnTo>
                    <a:pt x="1312" y="137"/>
                  </a:lnTo>
                  <a:lnTo>
                    <a:pt x="1308" y="132"/>
                  </a:lnTo>
                  <a:lnTo>
                    <a:pt x="1303" y="122"/>
                  </a:lnTo>
                  <a:lnTo>
                    <a:pt x="1302" y="117"/>
                  </a:lnTo>
                  <a:lnTo>
                    <a:pt x="1301" y="112"/>
                  </a:lnTo>
                  <a:lnTo>
                    <a:pt x="1402" y="112"/>
                  </a:lnTo>
                  <a:lnTo>
                    <a:pt x="1402" y="107"/>
                  </a:lnTo>
                  <a:lnTo>
                    <a:pt x="1402" y="99"/>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2" name="Gruppo 11">
            <a:extLst>
              <a:ext uri="{FF2B5EF4-FFF2-40B4-BE49-F238E27FC236}">
                <a16:creationId xmlns:a16="http://schemas.microsoft.com/office/drawing/2014/main" id="{59645CAC-6924-0687-43EE-C0E1693596B0}"/>
              </a:ext>
            </a:extLst>
          </p:cNvPr>
          <p:cNvGrpSpPr>
            <a:grpSpLocks/>
          </p:cNvGrpSpPr>
          <p:nvPr/>
        </p:nvGrpSpPr>
        <p:grpSpPr bwMode="auto">
          <a:xfrm>
            <a:off x="2336800" y="358776"/>
            <a:ext cx="974725" cy="394335"/>
            <a:chOff x="0" y="0"/>
            <a:chExt cx="1535" cy="621"/>
          </a:xfrm>
        </p:grpSpPr>
        <p:sp>
          <p:nvSpPr>
            <p:cNvPr id="13" name="Rectangle 5">
              <a:extLst>
                <a:ext uri="{FF2B5EF4-FFF2-40B4-BE49-F238E27FC236}">
                  <a16:creationId xmlns:a16="http://schemas.microsoft.com/office/drawing/2014/main" id="{669E0C6E-22FA-AF8C-DD78-E88B8594E542}"/>
                </a:ext>
              </a:extLst>
            </p:cNvPr>
            <p:cNvSpPr>
              <a:spLocks noChangeArrowheads="1"/>
            </p:cNvSpPr>
            <p:nvPr/>
          </p:nvSpPr>
          <p:spPr bwMode="auto">
            <a:xfrm>
              <a:off x="1027" y="470"/>
              <a:ext cx="507" cy="28"/>
            </a:xfrm>
            <a:prstGeom prst="rect">
              <a:avLst/>
            </a:prstGeom>
            <a:solidFill>
              <a:srgbClr val="13171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it-IT"/>
            </a:p>
          </p:txBody>
        </p:sp>
        <p:sp>
          <p:nvSpPr>
            <p:cNvPr id="14" name="Freeform 6">
              <a:extLst>
                <a:ext uri="{FF2B5EF4-FFF2-40B4-BE49-F238E27FC236}">
                  <a16:creationId xmlns:a16="http://schemas.microsoft.com/office/drawing/2014/main" id="{861FD5DE-6684-F72E-5323-236DFD69020E}"/>
                </a:ext>
              </a:extLst>
            </p:cNvPr>
            <p:cNvSpPr>
              <a:spLocks/>
            </p:cNvSpPr>
            <p:nvPr/>
          </p:nvSpPr>
          <p:spPr bwMode="auto">
            <a:xfrm>
              <a:off x="442" y="0"/>
              <a:ext cx="586" cy="621"/>
            </a:xfrm>
            <a:custGeom>
              <a:avLst/>
              <a:gdLst>
                <a:gd name="T0" fmla="+- 0 738 443"/>
                <a:gd name="T1" fmla="*/ T0 w 586"/>
                <a:gd name="T2" fmla="*/ 0 h 621"/>
                <a:gd name="T3" fmla="+- 0 443 443"/>
                <a:gd name="T4" fmla="*/ T3 w 586"/>
                <a:gd name="T5" fmla="*/ 222 h 621"/>
                <a:gd name="T6" fmla="+- 0 443 443"/>
                <a:gd name="T7" fmla="*/ T6 w 586"/>
                <a:gd name="T8" fmla="*/ 621 h 621"/>
                <a:gd name="T9" fmla="+- 0 1028 443"/>
                <a:gd name="T10" fmla="*/ T9 w 586"/>
                <a:gd name="T11" fmla="*/ 621 h 621"/>
                <a:gd name="T12" fmla="+- 0 1028 443"/>
                <a:gd name="T13" fmla="*/ T12 w 586"/>
                <a:gd name="T14" fmla="*/ 373 h 621"/>
                <a:gd name="T15" fmla="+- 0 1028 443"/>
                <a:gd name="T16" fmla="*/ T15 w 586"/>
                <a:gd name="T17" fmla="*/ 222 h 621"/>
                <a:gd name="T18" fmla="+- 0 738 443"/>
                <a:gd name="T19" fmla="*/ T18 w 586"/>
                <a:gd name="T20" fmla="*/ 0 h 621"/>
              </a:gdLst>
              <a:ahLst/>
              <a:cxnLst>
                <a:cxn ang="0">
                  <a:pos x="T1" y="T2"/>
                </a:cxn>
                <a:cxn ang="0">
                  <a:pos x="T4" y="T5"/>
                </a:cxn>
                <a:cxn ang="0">
                  <a:pos x="T7" y="T8"/>
                </a:cxn>
                <a:cxn ang="0">
                  <a:pos x="T10" y="T11"/>
                </a:cxn>
                <a:cxn ang="0">
                  <a:pos x="T13" y="T14"/>
                </a:cxn>
                <a:cxn ang="0">
                  <a:pos x="T16" y="T17"/>
                </a:cxn>
                <a:cxn ang="0">
                  <a:pos x="T19" y="T20"/>
                </a:cxn>
              </a:cxnLst>
              <a:rect l="0" t="0" r="r" b="b"/>
              <a:pathLst>
                <a:path w="586" h="621">
                  <a:moveTo>
                    <a:pt x="295" y="0"/>
                  </a:moveTo>
                  <a:lnTo>
                    <a:pt x="0" y="222"/>
                  </a:lnTo>
                  <a:lnTo>
                    <a:pt x="0" y="621"/>
                  </a:lnTo>
                  <a:lnTo>
                    <a:pt x="585" y="621"/>
                  </a:lnTo>
                  <a:lnTo>
                    <a:pt x="585" y="373"/>
                  </a:lnTo>
                  <a:lnTo>
                    <a:pt x="585" y="222"/>
                  </a:lnTo>
                  <a:lnTo>
                    <a:pt x="295" y="0"/>
                  </a:lnTo>
                  <a:close/>
                </a:path>
              </a:pathLst>
            </a:custGeom>
            <a:solidFill>
              <a:srgbClr val="F492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sp>
          <p:nvSpPr>
            <p:cNvPr id="15" name="Freeform 7">
              <a:extLst>
                <a:ext uri="{FF2B5EF4-FFF2-40B4-BE49-F238E27FC236}">
                  <a16:creationId xmlns:a16="http://schemas.microsoft.com/office/drawing/2014/main" id="{E7699913-F4ED-AA98-42E9-CD3235C34F87}"/>
                </a:ext>
              </a:extLst>
            </p:cNvPr>
            <p:cNvSpPr>
              <a:spLocks/>
            </p:cNvSpPr>
            <p:nvPr/>
          </p:nvSpPr>
          <p:spPr bwMode="auto">
            <a:xfrm>
              <a:off x="0" y="442"/>
              <a:ext cx="757" cy="82"/>
            </a:xfrm>
            <a:custGeom>
              <a:avLst/>
              <a:gdLst>
                <a:gd name="T0" fmla="*/ 675 w 757"/>
                <a:gd name="T1" fmla="+- 0 442 442"/>
                <a:gd name="T2" fmla="*/ 442 h 82"/>
                <a:gd name="T3" fmla="*/ 664 w 757"/>
                <a:gd name="T4" fmla="+- 0 442 442"/>
                <a:gd name="T5" fmla="*/ 442 h 82"/>
                <a:gd name="T6" fmla="*/ 576 w 757"/>
                <a:gd name="T7" fmla="+- 0 492 442"/>
                <a:gd name="T8" fmla="*/ 492 h 82"/>
                <a:gd name="T9" fmla="*/ 488 w 757"/>
                <a:gd name="T10" fmla="+- 0 442 442"/>
                <a:gd name="T11" fmla="*/ 442 h 82"/>
                <a:gd name="T12" fmla="*/ 477 w 757"/>
                <a:gd name="T13" fmla="+- 0 442 442"/>
                <a:gd name="T14" fmla="*/ 442 h 82"/>
                <a:gd name="T15" fmla="*/ 389 w 757"/>
                <a:gd name="T16" fmla="+- 0 492 442"/>
                <a:gd name="T17" fmla="*/ 492 h 82"/>
                <a:gd name="T18" fmla="*/ 301 w 757"/>
                <a:gd name="T19" fmla="+- 0 442 442"/>
                <a:gd name="T20" fmla="*/ 442 h 82"/>
                <a:gd name="T21" fmla="*/ 289 w 757"/>
                <a:gd name="T22" fmla="+- 0 442 442"/>
                <a:gd name="T23" fmla="*/ 442 h 82"/>
                <a:gd name="T24" fmla="*/ 202 w 757"/>
                <a:gd name="T25" fmla="+- 0 492 442"/>
                <a:gd name="T26" fmla="*/ 492 h 82"/>
                <a:gd name="T27" fmla="*/ 114 w 757"/>
                <a:gd name="T28" fmla="+- 0 442 442"/>
                <a:gd name="T29" fmla="*/ 442 h 82"/>
                <a:gd name="T30" fmla="*/ 102 w 757"/>
                <a:gd name="T31" fmla="+- 0 442 442"/>
                <a:gd name="T32" fmla="*/ 442 h 82"/>
                <a:gd name="T33" fmla="*/ 0 w 757"/>
                <a:gd name="T34" fmla="+- 0 500 442"/>
                <a:gd name="T35" fmla="*/ 500 h 82"/>
                <a:gd name="T36" fmla="*/ 14 w 757"/>
                <a:gd name="T37" fmla="+- 0 524 442"/>
                <a:gd name="T38" fmla="*/ 524 h 82"/>
                <a:gd name="T39" fmla="*/ 108 w 757"/>
                <a:gd name="T40" fmla="+- 0 471 442"/>
                <a:gd name="T41" fmla="*/ 471 h 82"/>
                <a:gd name="T42" fmla="*/ 109 w 757"/>
                <a:gd name="T43" fmla="+- 0 471 442"/>
                <a:gd name="T44" fmla="*/ 471 h 82"/>
                <a:gd name="T45" fmla="*/ 202 w 757"/>
                <a:gd name="T46" fmla="+- 0 523 442"/>
                <a:gd name="T47" fmla="*/ 523 h 82"/>
                <a:gd name="T48" fmla="*/ 295 w 757"/>
                <a:gd name="T49" fmla="+- 0 471 442"/>
                <a:gd name="T50" fmla="*/ 471 h 82"/>
                <a:gd name="T51" fmla="*/ 296 w 757"/>
                <a:gd name="T52" fmla="+- 0 471 442"/>
                <a:gd name="T53" fmla="*/ 471 h 82"/>
                <a:gd name="T54" fmla="*/ 389 w 757"/>
                <a:gd name="T55" fmla="+- 0 523 442"/>
                <a:gd name="T56" fmla="*/ 523 h 82"/>
                <a:gd name="T57" fmla="*/ 482 w 757"/>
                <a:gd name="T58" fmla="+- 0 471 442"/>
                <a:gd name="T59" fmla="*/ 471 h 82"/>
                <a:gd name="T60" fmla="*/ 483 w 757"/>
                <a:gd name="T61" fmla="+- 0 471 442"/>
                <a:gd name="T62" fmla="*/ 471 h 82"/>
                <a:gd name="T63" fmla="*/ 576 w 757"/>
                <a:gd name="T64" fmla="+- 0 523 442"/>
                <a:gd name="T65" fmla="*/ 523 h 82"/>
                <a:gd name="T66" fmla="*/ 669 w 757"/>
                <a:gd name="T67" fmla="+- 0 471 442"/>
                <a:gd name="T68" fmla="*/ 471 h 82"/>
                <a:gd name="T69" fmla="*/ 670 w 757"/>
                <a:gd name="T70" fmla="+- 0 471 442"/>
                <a:gd name="T71" fmla="*/ 471 h 82"/>
                <a:gd name="T72" fmla="*/ 757 w 757"/>
                <a:gd name="T73" fmla="+- 0 520 442"/>
                <a:gd name="T74" fmla="*/ 520 h 82"/>
                <a:gd name="T75" fmla="*/ 757 w 757"/>
                <a:gd name="T76" fmla="+- 0 488 442"/>
                <a:gd name="T77" fmla="*/ 488 h 82"/>
                <a:gd name="T78" fmla="*/ 675 w 757"/>
                <a:gd name="T79" fmla="+- 0 442 442"/>
                <a:gd name="T80" fmla="*/ 442 h 82"/>
              </a:gdLst>
              <a:ahLst/>
              <a:cxnLst>
                <a:cxn ang="0">
                  <a:pos x="T0" y="T2"/>
                </a:cxn>
                <a:cxn ang="0">
                  <a:pos x="T3" y="T5"/>
                </a:cxn>
                <a:cxn ang="0">
                  <a:pos x="T6" y="T8"/>
                </a:cxn>
                <a:cxn ang="0">
                  <a:pos x="T9" y="T11"/>
                </a:cxn>
                <a:cxn ang="0">
                  <a:pos x="T12" y="T14"/>
                </a:cxn>
                <a:cxn ang="0">
                  <a:pos x="T15" y="T17"/>
                </a:cxn>
                <a:cxn ang="0">
                  <a:pos x="T18" y="T20"/>
                </a:cxn>
                <a:cxn ang="0">
                  <a:pos x="T21" y="T23"/>
                </a:cxn>
                <a:cxn ang="0">
                  <a:pos x="T24" y="T26"/>
                </a:cxn>
                <a:cxn ang="0">
                  <a:pos x="T27" y="T29"/>
                </a:cxn>
                <a:cxn ang="0">
                  <a:pos x="T30" y="T32"/>
                </a:cxn>
                <a:cxn ang="0">
                  <a:pos x="T33" y="T35"/>
                </a:cxn>
                <a:cxn ang="0">
                  <a:pos x="T36" y="T38"/>
                </a:cxn>
                <a:cxn ang="0">
                  <a:pos x="T39" y="T41"/>
                </a:cxn>
                <a:cxn ang="0">
                  <a:pos x="T42" y="T44"/>
                </a:cxn>
                <a:cxn ang="0">
                  <a:pos x="T45" y="T47"/>
                </a:cxn>
                <a:cxn ang="0">
                  <a:pos x="T48" y="T50"/>
                </a:cxn>
                <a:cxn ang="0">
                  <a:pos x="T51" y="T53"/>
                </a:cxn>
                <a:cxn ang="0">
                  <a:pos x="T54" y="T56"/>
                </a:cxn>
                <a:cxn ang="0">
                  <a:pos x="T57" y="T59"/>
                </a:cxn>
                <a:cxn ang="0">
                  <a:pos x="T60" y="T62"/>
                </a:cxn>
                <a:cxn ang="0">
                  <a:pos x="T63" y="T65"/>
                </a:cxn>
                <a:cxn ang="0">
                  <a:pos x="T66" y="T68"/>
                </a:cxn>
                <a:cxn ang="0">
                  <a:pos x="T69" y="T71"/>
                </a:cxn>
                <a:cxn ang="0">
                  <a:pos x="T72" y="T74"/>
                </a:cxn>
                <a:cxn ang="0">
                  <a:pos x="T75" y="T77"/>
                </a:cxn>
                <a:cxn ang="0">
                  <a:pos x="T78" y="T80"/>
                </a:cxn>
              </a:cxnLst>
              <a:rect l="0" t="0" r="r" b="b"/>
              <a:pathLst>
                <a:path w="757" h="82">
                  <a:moveTo>
                    <a:pt x="675" y="0"/>
                  </a:moveTo>
                  <a:lnTo>
                    <a:pt x="664" y="0"/>
                  </a:lnTo>
                  <a:lnTo>
                    <a:pt x="576" y="50"/>
                  </a:lnTo>
                  <a:lnTo>
                    <a:pt x="488" y="0"/>
                  </a:lnTo>
                  <a:lnTo>
                    <a:pt x="477" y="0"/>
                  </a:lnTo>
                  <a:lnTo>
                    <a:pt x="389" y="50"/>
                  </a:lnTo>
                  <a:lnTo>
                    <a:pt x="301" y="0"/>
                  </a:lnTo>
                  <a:lnTo>
                    <a:pt x="289" y="0"/>
                  </a:lnTo>
                  <a:lnTo>
                    <a:pt x="202" y="50"/>
                  </a:lnTo>
                  <a:lnTo>
                    <a:pt x="114" y="0"/>
                  </a:lnTo>
                  <a:lnTo>
                    <a:pt x="102" y="0"/>
                  </a:lnTo>
                  <a:lnTo>
                    <a:pt x="0" y="58"/>
                  </a:lnTo>
                  <a:lnTo>
                    <a:pt x="14" y="82"/>
                  </a:lnTo>
                  <a:lnTo>
                    <a:pt x="108" y="29"/>
                  </a:lnTo>
                  <a:lnTo>
                    <a:pt x="109" y="29"/>
                  </a:lnTo>
                  <a:lnTo>
                    <a:pt x="202" y="81"/>
                  </a:lnTo>
                  <a:lnTo>
                    <a:pt x="295" y="29"/>
                  </a:lnTo>
                  <a:lnTo>
                    <a:pt x="296" y="29"/>
                  </a:lnTo>
                  <a:lnTo>
                    <a:pt x="389" y="81"/>
                  </a:lnTo>
                  <a:lnTo>
                    <a:pt x="482" y="29"/>
                  </a:lnTo>
                  <a:lnTo>
                    <a:pt x="483" y="29"/>
                  </a:lnTo>
                  <a:lnTo>
                    <a:pt x="576" y="81"/>
                  </a:lnTo>
                  <a:lnTo>
                    <a:pt x="669" y="29"/>
                  </a:lnTo>
                  <a:lnTo>
                    <a:pt x="670" y="29"/>
                  </a:lnTo>
                  <a:lnTo>
                    <a:pt x="757" y="78"/>
                  </a:lnTo>
                  <a:lnTo>
                    <a:pt x="757" y="46"/>
                  </a:lnTo>
                  <a:lnTo>
                    <a:pt x="675" y="0"/>
                  </a:lnTo>
                  <a:close/>
                </a:path>
              </a:pathLst>
            </a:custGeom>
            <a:solidFill>
              <a:srgbClr val="13171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it-IT"/>
            </a:p>
          </p:txBody>
        </p:sp>
      </p:grpSp>
      <p:grpSp>
        <p:nvGrpSpPr>
          <p:cNvPr id="16" name="Gruppo 15">
            <a:extLst>
              <a:ext uri="{FF2B5EF4-FFF2-40B4-BE49-F238E27FC236}">
                <a16:creationId xmlns:a16="http://schemas.microsoft.com/office/drawing/2014/main" id="{8C9510D5-048B-987A-76D3-7FB2EC5BD419}"/>
              </a:ext>
            </a:extLst>
          </p:cNvPr>
          <p:cNvGrpSpPr>
            <a:grpSpLocks/>
          </p:cNvGrpSpPr>
          <p:nvPr/>
        </p:nvGrpSpPr>
        <p:grpSpPr bwMode="auto">
          <a:xfrm>
            <a:off x="3358053" y="592244"/>
            <a:ext cx="506730" cy="120650"/>
            <a:chOff x="0" y="0"/>
            <a:chExt cx="798" cy="190"/>
          </a:xfrm>
        </p:grpSpPr>
        <p:pic>
          <p:nvPicPr>
            <p:cNvPr id="17" name="Picture 2">
              <a:extLst>
                <a:ext uri="{FF2B5EF4-FFF2-40B4-BE49-F238E27FC236}">
                  <a16:creationId xmlns:a16="http://schemas.microsoft.com/office/drawing/2014/main" id="{B97A04E4-535D-D349-228E-6AA2BC3013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9"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a:extLst>
                <a:ext uri="{FF2B5EF4-FFF2-40B4-BE49-F238E27FC236}">
                  <a16:creationId xmlns:a16="http://schemas.microsoft.com/office/drawing/2014/main" id="{7B15222F-D53C-891D-99C3-ACF1F149CE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 y="37"/>
              <a:ext cx="56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4" name="Picture 2" descr="Facebook Logo - Vettori e PSD gratuiti da scaricare">
            <a:extLst>
              <a:ext uri="{FF2B5EF4-FFF2-40B4-BE49-F238E27FC236}">
                <a16:creationId xmlns:a16="http://schemas.microsoft.com/office/drawing/2014/main" id="{682D55C6-7101-4F57-87FD-527879F579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2833" y="4325362"/>
            <a:ext cx="19431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nstagram Logo - Vettori e PSD gratuiti da scaricare">
            <a:extLst>
              <a:ext uri="{FF2B5EF4-FFF2-40B4-BE49-F238E27FC236}">
                <a16:creationId xmlns:a16="http://schemas.microsoft.com/office/drawing/2014/main" id="{FD5E4F52-9203-1B88-1E86-D9D64B0245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5020" y="4325362"/>
            <a:ext cx="19431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868888"/>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79</TotalTime>
  <Words>744</Words>
  <Application>Microsoft Office PowerPoint</Application>
  <PresentationFormat>Widescreen</PresentationFormat>
  <Paragraphs>49</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Proxima Nova</vt:lpstr>
      <vt:lpstr>Times New Roman</vt:lpstr>
      <vt:lpstr>Trebuchet MS</vt:lpstr>
      <vt:lpstr>Wingdings 3</vt:lpstr>
      <vt:lpstr>Sfaccettatura</vt:lpstr>
      <vt:lpstr>  Area HOUSING  17 febbraio 2024  </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Area HOUSING  17 febbraio 2024</dc:title>
  <dc:creator>andrea galliani</dc:creator>
  <cp:lastModifiedBy>Ufficio17</cp:lastModifiedBy>
  <cp:revision>2</cp:revision>
  <dcterms:created xsi:type="dcterms:W3CDTF">2024-02-16T22:11:09Z</dcterms:created>
  <dcterms:modified xsi:type="dcterms:W3CDTF">2024-02-22T11:13:58Z</dcterms:modified>
</cp:coreProperties>
</file>