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261" r:id="rId3"/>
    <p:sldId id="264" r:id="rId4"/>
    <p:sldId id="267" r:id="rId5"/>
    <p:sldId id="270" r:id="rId6"/>
    <p:sldId id="271" r:id="rId7"/>
    <p:sldId id="272" r:id="rId8"/>
    <p:sldId id="273" r:id="rId9"/>
    <p:sldId id="274" r:id="rId10"/>
    <p:sldId id="275" r:id="rId11"/>
    <p:sldId id="276" r:id="rId12"/>
    <p:sldId id="277" r:id="rId13"/>
    <p:sldId id="280" r:id="rId14"/>
    <p:sldId id="278" r:id="rId15"/>
    <p:sldId id="279" r:id="rId16"/>
    <p:sldId id="28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201" autoAdjust="0"/>
  </p:normalViewPr>
  <p:slideViewPr>
    <p:cSldViewPr snapToGrid="0">
      <p:cViewPr varScale="1">
        <p:scale>
          <a:sx n="52" d="100"/>
          <a:sy n="52" d="100"/>
        </p:scale>
        <p:origin x="1326" y="9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37828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a:defRPr sz="1800"/>
            </a:pPr>
            <a:r>
              <a:rPr dirty="0"/>
              <a:t>understanding and awareness of the development of the linear or staircase, treatment first model.</a:t>
            </a:r>
          </a:p>
          <a:p>
            <a:pPr>
              <a:defRPr sz="1800"/>
            </a:pPr>
            <a:endParaRPr dirty="0"/>
          </a:p>
          <a:p>
            <a:pPr>
              <a:defRPr sz="1800"/>
            </a:pPr>
            <a:endParaRPr dirty="0"/>
          </a:p>
          <a:p>
            <a:pPr>
              <a:defRPr sz="1800"/>
            </a:pPr>
            <a:endParaRPr dirty="0"/>
          </a:p>
          <a:p>
            <a:pPr>
              <a:defRPr sz="1800"/>
            </a:pPr>
            <a:endParaRPr dirty="0"/>
          </a:p>
          <a:p>
            <a:pPr>
              <a:defRPr sz="1800"/>
            </a:pPr>
            <a:endParaRPr dirty="0"/>
          </a:p>
          <a:p>
            <a:pPr>
              <a:defRPr sz="1800"/>
            </a:pPr>
            <a:endParaRPr dirty="0"/>
          </a:p>
          <a:p>
            <a:pPr>
              <a:defRPr sz="1800" b="1"/>
            </a:pPr>
            <a:r>
              <a:rPr dirty="0"/>
              <a:t>Goals</a:t>
            </a:r>
          </a:p>
          <a:p>
            <a:pPr>
              <a:defRPr sz="1800"/>
            </a:pPr>
            <a:endParaRPr dirty="0"/>
          </a:p>
          <a:p>
            <a:pPr>
              <a:defRPr sz="1800" b="1"/>
            </a:pPr>
            <a:r>
              <a:rPr dirty="0"/>
              <a:t>Issues</a:t>
            </a:r>
          </a:p>
          <a:p>
            <a:pPr>
              <a:defRPr sz="1800"/>
            </a:pPr>
            <a:endParaRPr dirty="0"/>
          </a:p>
          <a:p>
            <a:pPr>
              <a:defRPr sz="1800"/>
            </a:pPr>
            <a:r>
              <a:rPr dirty="0"/>
              <a:t>Research on staircase homelessness services reported similar problems to those identified in staircase mental health services. In particular:</a:t>
            </a:r>
          </a:p>
          <a:p>
            <a:pPr>
              <a:defRPr sz="1800"/>
            </a:pPr>
            <a:endParaRPr dirty="0"/>
          </a:p>
          <a:p>
            <a:pPr marL="302446" indent="-302446">
              <a:buSzPct val="100000"/>
              <a:buAutoNum type="arabicPeriod"/>
              <a:defRPr sz="1800"/>
            </a:pPr>
            <a:r>
              <a:rPr dirty="0"/>
              <a:t>Homeless people became ‘stuck’, unable to complete the steps that they were expected to follow to be </a:t>
            </a:r>
            <a:r>
              <a:rPr dirty="0" err="1"/>
              <a:t>rehoused</a:t>
            </a:r>
            <a:r>
              <a:rPr dirty="0"/>
              <a:t>.</a:t>
            </a:r>
          </a:p>
          <a:p>
            <a:pPr marL="302446" indent="-302446">
              <a:buSzPct val="100000"/>
              <a:buAutoNum type="arabicPeriod"/>
              <a:defRPr sz="1800"/>
            </a:pPr>
            <a:r>
              <a:rPr dirty="0"/>
              <a:t>Staircase services were abandoned by homeless people who did not like or could not follow the strict rules.</a:t>
            </a:r>
          </a:p>
          <a:p>
            <a:pPr marL="302446" indent="-302446">
              <a:buSzPct val="100000"/>
              <a:buAutoNum type="arabicPeriod"/>
              <a:defRPr sz="1800"/>
            </a:pPr>
            <a:r>
              <a:rPr dirty="0"/>
              <a:t>There were concerns about the ethics of some staircase services - particularly a tendency to view homelessness as the result of someone’s character  flaws - with homeless people being blamed for causing their own homelessness.</a:t>
            </a:r>
          </a:p>
          <a:p>
            <a:pPr marL="302446" indent="-302446">
              <a:buSzPct val="100000"/>
              <a:buAutoNum type="arabicPeriod"/>
              <a:defRPr sz="1800"/>
            </a:pPr>
            <a:r>
              <a:rPr dirty="0"/>
              <a:t>Staircase services could be harsh environments for homeless people.</a:t>
            </a:r>
          </a:p>
          <a:p>
            <a:pPr marL="302446" indent="-302446">
              <a:buSzPct val="100000"/>
              <a:buAutoNum type="arabicPeriod"/>
              <a:defRPr sz="1800"/>
            </a:pPr>
            <a:r>
              <a:rPr dirty="0"/>
              <a:t>Costs were high, but the effectiveness of staircase services was often limited.</a:t>
            </a:r>
          </a:p>
          <a:p>
            <a:pPr>
              <a:defRPr sz="1800"/>
            </a:pPr>
            <a:endParaRPr dirty="0"/>
          </a:p>
          <a:p>
            <a:pPr>
              <a:defRPr sz="1800"/>
            </a:pPr>
            <a:r>
              <a:rPr dirty="0"/>
              <a:t>Service users were often evicted from temporary and permanent housing because of strict rules, such as requirements for total abstinence from drugs and alcohol and being required to participate in psychiatric treatment.</a:t>
            </a:r>
          </a:p>
          <a:p>
            <a:pPr>
              <a:defRPr sz="1800"/>
            </a:pPr>
            <a:endParaRPr dirty="0"/>
          </a:p>
          <a:p>
            <a:pPr>
              <a:defRPr sz="1800"/>
            </a:pPr>
            <a:r>
              <a:rPr dirty="0"/>
              <a:t>There were worries about whether staircase services were setting unattainable standards in the requirements they placed on people, i.e. service users were expected to behave more correctly than other people; they were required to be a ‘perfect’ citizen, rather than an ordinary citizen. also encouraging and potentially reinforcing the view of homelessness being sole the responsibility and ‘fault’ of the individual experiencing it</a:t>
            </a:r>
          </a:p>
        </p:txBody>
      </p:sp>
    </p:spTree>
    <p:extLst>
      <p:ext uri="{BB962C8B-B14F-4D97-AF65-F5344CB8AC3E}">
        <p14:creationId xmlns:p14="http://schemas.microsoft.com/office/powerpoint/2010/main" val="3023414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defTabSz="914400">
              <a:lnSpc>
                <a:spcPct val="100000"/>
              </a:lnSpc>
              <a:defRPr sz="1700">
                <a:latin typeface="Calibri"/>
                <a:ea typeface="Calibri"/>
                <a:cs typeface="Calibri"/>
                <a:sym typeface="Calibri"/>
              </a:defRPr>
            </a:pPr>
            <a:r>
              <a:t>All ‘Housing First’ services are based on the Pathways model, developed by Dr. Sam Tsemberis, in New York in the early 1990s1. </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The core principles of Housing First in Europe are drawn directly from the Pathways model. However, there are significant differences between some European countries and North America and between European countries themselves.. This means that the core principles for Housing First in Europe do not exactly mirror those of the original Pathways model. The eight core principles of Housing First in Europe, developed in consultation with the advisory board for this Guide, of which Dr. Tsemberis was a member, are:</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b="1">
                <a:latin typeface="Calibri"/>
                <a:ea typeface="Calibri"/>
                <a:cs typeface="Calibri"/>
                <a:sym typeface="Calibri"/>
              </a:defRPr>
            </a:pPr>
            <a:r>
              <a:t>Housing is a human right:</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Housing as a fundamental right includes understanding and reflecting on what that right and housing means, we are talking about homes not merely units of housing</a:t>
            </a:r>
            <a:endParaRPr sz="1800"/>
          </a:p>
          <a:p>
            <a:pPr defTabSz="914400">
              <a:lnSpc>
                <a:spcPct val="100000"/>
              </a:lnSpc>
              <a:defRPr sz="1800">
                <a:latin typeface="Calibri"/>
                <a:ea typeface="Calibri"/>
                <a:cs typeface="Calibri"/>
                <a:sym typeface="Calibri"/>
              </a:defRPr>
            </a:pP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Legal security of tenure</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Affordability</a:t>
            </a:r>
          </a:p>
          <a:p>
            <a:pPr marL="39157" indent="-39157" defTabSz="914400">
              <a:lnSpc>
                <a:spcPct val="100000"/>
              </a:lnSpc>
              <a:buSzPct val="75000"/>
              <a:buFont typeface="Trebuchet MS"/>
              <a:buChar char="•"/>
              <a:defRPr sz="1700" b="1">
                <a:latin typeface="Calibri"/>
                <a:ea typeface="Calibri"/>
                <a:cs typeface="Calibri"/>
                <a:sym typeface="Calibri"/>
              </a:defRPr>
            </a:pPr>
            <a:r>
              <a:t>Habitability</a:t>
            </a:r>
          </a:p>
          <a:p>
            <a:pPr marL="39157" indent="-39157" defTabSz="914400">
              <a:lnSpc>
                <a:spcPct val="100000"/>
              </a:lnSpc>
              <a:buSzPct val="75000"/>
              <a:buFont typeface="Trebuchet MS"/>
              <a:buChar char="•"/>
              <a:defRPr sz="1700" b="1">
                <a:latin typeface="Calibri"/>
                <a:ea typeface="Calibri"/>
                <a:cs typeface="Calibri"/>
                <a:sym typeface="Calibri"/>
              </a:defRPr>
            </a:pPr>
            <a:r>
              <a:t>Availability of services</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Accessibility</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Location</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Cultural adequacy,</a:t>
            </a:r>
            <a:r>
              <a:rPr b="0"/>
              <a:t> i.e. housing should allow people to live in ways that do not disrupt their culture. This means housing should allow for the expression of cultural identity.</a:t>
            </a:r>
          </a:p>
          <a:p>
            <a:pPr defTabSz="914400">
              <a:lnSpc>
                <a:spcPct val="100000"/>
              </a:lnSpc>
              <a:defRPr sz="1700">
                <a:latin typeface="Calibri"/>
                <a:ea typeface="Calibri"/>
                <a:cs typeface="Calibri"/>
                <a:sym typeface="Calibri"/>
              </a:defRPr>
            </a:pPr>
            <a:endParaRPr b="0"/>
          </a:p>
          <a:p>
            <a:pPr defTabSz="914400">
              <a:lnSpc>
                <a:spcPct val="100000"/>
              </a:lnSpc>
              <a:defRPr sz="1700">
                <a:latin typeface="Calibri"/>
                <a:ea typeface="Calibri"/>
                <a:cs typeface="Calibri"/>
                <a:sym typeface="Calibri"/>
              </a:defRPr>
            </a:pPr>
            <a:r>
              <a:t>Housing First emphasises the right that homeless people have to housing.</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Housing First does not expect homeless people to earn their right to housing, or earn a right to remain in housing.</a:t>
            </a:r>
            <a:br/>
            <a:r>
              <a:t/>
            </a:r>
            <a:br/>
            <a:r>
              <a:rPr b="1" i="1"/>
              <a:t>Choice and control for service users</a:t>
            </a:r>
          </a:p>
          <a:p>
            <a:pPr defTabSz="914400">
              <a:lnSpc>
                <a:spcPct val="100000"/>
              </a:lnSpc>
              <a:defRPr sz="1700" b="1" i="1">
                <a:latin typeface="Calibri"/>
                <a:ea typeface="Calibri"/>
                <a:cs typeface="Calibri"/>
                <a:sym typeface="Calibri"/>
              </a:defRPr>
            </a:pPr>
            <a:endParaRPr b="1" i="1"/>
          </a:p>
          <a:p>
            <a:pPr defTabSz="914400">
              <a:lnSpc>
                <a:spcPct val="100000"/>
              </a:lnSpc>
              <a:defRPr sz="1700" i="1">
                <a:latin typeface="Calibri"/>
                <a:ea typeface="Calibri"/>
                <a:cs typeface="Calibri"/>
                <a:sym typeface="Calibri"/>
              </a:defRPr>
            </a:pPr>
            <a:r>
              <a:t>Someone using Housing First is able to exercise real choices about how they live their lives and the kinds of support that they receive.</a:t>
            </a:r>
            <a:endParaRPr sz="1800"/>
          </a:p>
          <a:p>
            <a:pPr defTabSz="914400">
              <a:lnSpc>
                <a:spcPct val="100000"/>
              </a:lnSpc>
              <a:defRPr sz="1800"/>
            </a:pPr>
            <a:endParaRPr sz="1800"/>
          </a:p>
          <a:p>
            <a:pPr defTabSz="914400">
              <a:lnSpc>
                <a:spcPct val="100000"/>
              </a:lnSpc>
              <a:defRPr sz="1700" i="1">
                <a:latin typeface="Calibri"/>
                <a:ea typeface="Calibri"/>
                <a:cs typeface="Calibri"/>
                <a:sym typeface="Calibri"/>
              </a:defRPr>
            </a:pPr>
            <a:r>
              <a:t>This core principle of Housing First centres on enabling homeless people to decide what their needs are and how those needs can be met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All Housing First services work by balancing priorities.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Finding a balance centres on ensuring that service user choice and control is in place, while at the same time working actively to promote the well-being of each service user holistically</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Separation of Housing and Treatment</a:t>
            </a:r>
          </a:p>
          <a:p>
            <a:pPr defTabSz="914400">
              <a:lnSpc>
                <a:spcPct val="100000"/>
              </a:lnSpc>
              <a:defRPr sz="1700" i="1">
                <a:latin typeface="Calibri"/>
                <a:ea typeface="Calibri"/>
                <a:cs typeface="Calibri"/>
                <a:sym typeface="Calibri"/>
              </a:defRPr>
            </a:pPr>
            <a:r>
              <a:t>Housing First ensures the human right to housing is not compromised by requiring service users to engage with treatment either to access housing, or to remain in housing</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Recovery Orientation</a:t>
            </a:r>
          </a:p>
          <a:p>
            <a:pPr defTabSz="914400">
              <a:lnSpc>
                <a:spcPct val="100000"/>
              </a:lnSpc>
              <a:defRPr sz="1700"/>
            </a:pPr>
            <a:r>
              <a:t>R</a:t>
            </a:r>
            <a:r>
              <a:rPr i="1">
                <a:latin typeface="Calibri"/>
                <a:ea typeface="Calibri"/>
                <a:cs typeface="Calibri"/>
                <a:sym typeface="Calibri"/>
              </a:rPr>
              <a:t>ecovery orientation focuses on the overall well-being of an individual.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includes their physical and mental health, their level of social support (from a partner, family or friends) and their level of social integration, i.e. being part of a community and taking an active part in society.</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The concept of recovery can be approached from different angles but centres on an individual gaining a sense of purpose, with the prospect of a better and more secure life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Harm Reduction</a:t>
            </a:r>
          </a:p>
          <a:p>
            <a:pPr defTabSz="914400">
              <a:lnSpc>
                <a:spcPct val="100000"/>
              </a:lnSpc>
              <a:defRPr sz="1700" i="1">
                <a:latin typeface="Calibri"/>
                <a:ea typeface="Calibri"/>
                <a:cs typeface="Calibri"/>
                <a:sym typeface="Calibri"/>
              </a:defRPr>
            </a:pPr>
            <a:r>
              <a:t>Harm reduction is based on the idea that ending problematic drug and alcohol use can be a complex process and that services requiring abstinence, or detoxification, do not work well for many homeless people creating blocks more often than not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 holistic (whole person) approach that seeks to address all the causes and consequences of drug and alcohol use is central to the harm reduction philosophy.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seeks to persuade and support people to modify drug and alcohol use that causes them harm.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offers support, help and treatment, but does not require abstinence from drugs and alcohol.</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Active Engagement without Coercion</a:t>
            </a:r>
          </a:p>
          <a:p>
            <a:pPr defTabSz="914400">
              <a:lnSpc>
                <a:spcPct val="100000"/>
              </a:lnSpc>
              <a:defRPr sz="1700"/>
            </a:pPr>
            <a:endParaRPr/>
          </a:p>
          <a:p>
            <a:pPr defTabSz="914400">
              <a:lnSpc>
                <a:spcPct val="100000"/>
              </a:lnSpc>
              <a:defRPr sz="1700" i="1">
                <a:latin typeface="Calibri"/>
                <a:ea typeface="Calibri"/>
                <a:cs typeface="Calibri"/>
                <a:sym typeface="Calibri"/>
              </a:defRPr>
            </a:pPr>
            <a:r>
              <a:t>Active engagement without coercion, which is American terminology, can be described as an assertive, though very importantly not aggressive, way of working with Housing First service users.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The emphasis is on engaging with Housing First service users in a positive way that makes them believe that recovery is possible.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is the technique by which Housing First pursues a recovery orientation</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Person-Centred Planning</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encourages individuals towards recovery, but is designed to enable them to build their own path, using the particular mix of services that suits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Everyone using a Housing First service is encouraged and supported to choose the kind of life they want to live.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Choice and control play an important part in this, with Housing First service users making real decisions about the kinds of support and treatment they wish to receive.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Flexible Support for as Long as is Required</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emphasises the right to housing in another sense, which is remaining in contact with a person using Housing First when they are evicted.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Housing First remains in contact with that person and seeks to house them again.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Equally, if someone using Housing First  finds themselves unable to cope with living in their own home and abandons it, Housing First continues to work with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Housing First is committed to the person and not to their housing. Housing First is person-based, not place-based.</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While all Housing First programs </a:t>
            </a:r>
            <a:r>
              <a:rPr u="sng"/>
              <a:t>should</a:t>
            </a:r>
            <a:r>
              <a:t> share these critical elements, there is considerable variation in how the model is applied, based on population served, resource availability, and other factors related to the local context. </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There is no ‘one size fits all’ approach to Housing First.</a:t>
            </a:r>
            <a:br/>
            <a:endParaRPr/>
          </a:p>
          <a:p>
            <a:pPr defTabSz="914400">
              <a:lnSpc>
                <a:spcPct val="100000"/>
              </a:lnSpc>
              <a:defRPr sz="1700">
                <a:latin typeface="Calibri"/>
                <a:ea typeface="Calibri"/>
                <a:cs typeface="Calibri"/>
                <a:sym typeface="Calibri"/>
              </a:defRPr>
            </a:pPr>
            <a:r>
              <a:t>Local context and culture can play a factor, for instance, some localities primarily access the PR market to promote consumer choice, In ireland, the primary choice sought and hoped for in many instances is social housing which has implications for scatter site models and flexibility. </a:t>
            </a:r>
          </a:p>
        </p:txBody>
      </p:sp>
    </p:spTree>
    <p:extLst>
      <p:ext uri="{BB962C8B-B14F-4D97-AF65-F5344CB8AC3E}">
        <p14:creationId xmlns:p14="http://schemas.microsoft.com/office/powerpoint/2010/main" val="2315370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lvl1pPr>
              <a:defRPr sz="1900"/>
            </a:lvl1pPr>
          </a:lstStyle>
          <a:p>
            <a:r>
              <a:t>Housing First is designed for people who need significant levels of help to enable them to leave homelessness. Among the groups who Housing First services can help are people who are homeless with severe mental illnesses or mental health problems, homeless people with problematic drug and alcohol use, and homeless people with poor physical health, limiting illness and disabilities. Housing First services have also proven effective with people who are experiencing long-term or repeated homelessness who, in addition to other support needs, often lack social supports, i.e. help from friends or family and are not part of a community. In the United States and Canada, Housing First programmes are also used with homeless families and young people.</a:t>
            </a:r>
          </a:p>
        </p:txBody>
      </p:sp>
    </p:spTree>
    <p:extLst>
      <p:ext uri="{BB962C8B-B14F-4D97-AF65-F5344CB8AC3E}">
        <p14:creationId xmlns:p14="http://schemas.microsoft.com/office/powerpoint/2010/main" val="213644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lvl1pPr>
              <a:defRPr sz="1900"/>
            </a:lvl1pPr>
          </a:lstStyle>
          <a:p>
            <a:r>
              <a:t>Housing First is designed for people who need significant levels of help to enable them to leave homelessness. Among the groups who Housing First services can help are people who are homeless with severe mental illnesses or mental health problems, homeless people with problematic drug and alcohol use, and homeless people with poor physical health, limiting illness and disabilities. Housing First services have also proven effective with people who are experiencing long-term or repeated homelessness who, in addition to other support needs, often lack social supports, i.e. help from friends or family and are not part of a community. In the United States and Canada, Housing First programmes are also used with homeless families and young people.</a:t>
            </a:r>
          </a:p>
        </p:txBody>
      </p:sp>
    </p:spTree>
    <p:extLst>
      <p:ext uri="{BB962C8B-B14F-4D97-AF65-F5344CB8AC3E}">
        <p14:creationId xmlns:p14="http://schemas.microsoft.com/office/powerpoint/2010/main" val="342319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lvl1pPr>
              <a:defRPr sz="1900"/>
            </a:lvl1pPr>
          </a:lstStyle>
          <a:p>
            <a:r>
              <a:t>Housing First is designed for people who need significant levels of help to enable them to leave homelessness. Among the groups who Housing First services can help are people who are homeless with severe mental illnesses or mental health problems, homeless people with problematic drug and alcohol use, and homeless people with poor physical health, limiting illness and disabilities. Housing First services have also proven effective with people who are experiencing long-term or repeated homelessness who, in addition to other support needs, often lack social supports, i.e. help from friends or family and are not part of a community. In the United States and Canada, Housing First programmes are also used with homeless families and young people.</a:t>
            </a:r>
          </a:p>
        </p:txBody>
      </p:sp>
    </p:spTree>
    <p:extLst>
      <p:ext uri="{BB962C8B-B14F-4D97-AF65-F5344CB8AC3E}">
        <p14:creationId xmlns:p14="http://schemas.microsoft.com/office/powerpoint/2010/main" val="1577949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lvl1pPr>
              <a:defRPr sz="1900"/>
            </a:lvl1pPr>
          </a:lstStyle>
          <a:p>
            <a:r>
              <a:t>Housing First is designed for people who need significant levels of help to enable them to leave homelessness. Among the groups who Housing First services can help are people who are homeless with severe mental illnesses or mental health problems, homeless people with problematic drug and alcohol use, and homeless people with poor physical health, limiting illness and disabilities. Housing First services have also proven effective with people who are experiencing long-term or repeated homelessness who, in addition to other support needs, often lack social supports, i.e. help from friends or family and are not part of a community. In the United States and Canada, Housing First programmes are also used with homeless families and young people.</a:t>
            </a:r>
          </a:p>
        </p:txBody>
      </p:sp>
    </p:spTree>
    <p:extLst>
      <p:ext uri="{BB962C8B-B14F-4D97-AF65-F5344CB8AC3E}">
        <p14:creationId xmlns:p14="http://schemas.microsoft.com/office/powerpoint/2010/main" val="121547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tell the story authentically, with the required evidence and history to respond to concerns, misinterpretations, dilution</a:t>
            </a:r>
          </a:p>
        </p:txBody>
      </p:sp>
    </p:spTree>
    <p:extLst>
      <p:ext uri="{BB962C8B-B14F-4D97-AF65-F5344CB8AC3E}">
        <p14:creationId xmlns:p14="http://schemas.microsoft.com/office/powerpoint/2010/main" val="360566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pPr defTabSz="914400">
              <a:lnSpc>
                <a:spcPct val="100000"/>
              </a:lnSpc>
              <a:defRPr sz="1700">
                <a:latin typeface="Calibri"/>
                <a:ea typeface="Calibri"/>
                <a:cs typeface="Calibri"/>
                <a:sym typeface="Calibri"/>
              </a:defRPr>
            </a:pPr>
            <a:r>
              <a:rPr dirty="0"/>
              <a:t>All ‘Housing First’ services are based on the Pathways model, developed by Dr. Sam </a:t>
            </a:r>
            <a:r>
              <a:rPr dirty="0" err="1"/>
              <a:t>Tsemberis</a:t>
            </a:r>
            <a:r>
              <a:rPr dirty="0"/>
              <a:t>, in New York in the early 1990s1. </a:t>
            </a:r>
          </a:p>
          <a:p>
            <a:pPr defTabSz="914400">
              <a:lnSpc>
                <a:spcPct val="100000"/>
              </a:lnSpc>
              <a:defRPr sz="1700">
                <a:latin typeface="Calibri"/>
                <a:ea typeface="Calibri"/>
                <a:cs typeface="Calibri"/>
                <a:sym typeface="Calibri"/>
              </a:defRPr>
            </a:pPr>
            <a:endParaRPr dirty="0"/>
          </a:p>
          <a:p>
            <a:pPr defTabSz="914400">
              <a:lnSpc>
                <a:spcPct val="100000"/>
              </a:lnSpc>
              <a:defRPr sz="1700">
                <a:latin typeface="Calibri"/>
                <a:ea typeface="Calibri"/>
                <a:cs typeface="Calibri"/>
                <a:sym typeface="Calibri"/>
              </a:defRPr>
            </a:pPr>
            <a:r>
              <a:rPr dirty="0"/>
              <a:t>The core principles of Housing First in Europe are drawn directly from the Pathways model. However, there are significant differences between some European countries and North America and between European countries themselves.. This means that the core principles for Housing First in Europe do not exactly mirror those of the original Pathways model. The eight core principles of Housing First in Europe, developed in consultation with the advisory board for this Guide, of which Dr. </a:t>
            </a:r>
            <a:r>
              <a:rPr dirty="0" err="1"/>
              <a:t>Tsemberis</a:t>
            </a:r>
            <a:r>
              <a:rPr dirty="0"/>
              <a:t> was a member, are:</a:t>
            </a:r>
          </a:p>
          <a:p>
            <a:pPr defTabSz="914400">
              <a:lnSpc>
                <a:spcPct val="100000"/>
              </a:lnSpc>
              <a:defRPr sz="1700">
                <a:latin typeface="Calibri"/>
                <a:ea typeface="Calibri"/>
                <a:cs typeface="Calibri"/>
                <a:sym typeface="Calibri"/>
              </a:defRPr>
            </a:pPr>
            <a:endParaRPr dirty="0"/>
          </a:p>
          <a:p>
            <a:pPr defTabSz="914400">
              <a:lnSpc>
                <a:spcPct val="100000"/>
              </a:lnSpc>
              <a:defRPr sz="1700">
                <a:latin typeface="Calibri"/>
                <a:ea typeface="Calibri"/>
                <a:cs typeface="Calibri"/>
                <a:sym typeface="Calibri"/>
              </a:defRPr>
            </a:pPr>
            <a:endParaRPr dirty="0"/>
          </a:p>
          <a:p>
            <a:pPr defTabSz="914400">
              <a:lnSpc>
                <a:spcPct val="100000"/>
              </a:lnSpc>
              <a:defRPr sz="1700" b="1">
                <a:latin typeface="Calibri"/>
                <a:ea typeface="Calibri"/>
                <a:cs typeface="Calibri"/>
                <a:sym typeface="Calibri"/>
              </a:defRPr>
            </a:pPr>
            <a:r>
              <a:rPr dirty="0"/>
              <a:t>Housing is a human right:</a:t>
            </a:r>
          </a:p>
          <a:p>
            <a:pPr defTabSz="914400">
              <a:lnSpc>
                <a:spcPct val="100000"/>
              </a:lnSpc>
              <a:defRPr sz="1700">
                <a:latin typeface="Calibri"/>
                <a:ea typeface="Calibri"/>
                <a:cs typeface="Calibri"/>
                <a:sym typeface="Calibri"/>
              </a:defRPr>
            </a:pPr>
            <a:endParaRPr dirty="0"/>
          </a:p>
          <a:p>
            <a:pPr defTabSz="914400">
              <a:lnSpc>
                <a:spcPct val="100000"/>
              </a:lnSpc>
              <a:defRPr sz="1700">
                <a:latin typeface="Calibri"/>
                <a:ea typeface="Calibri"/>
                <a:cs typeface="Calibri"/>
                <a:sym typeface="Calibri"/>
              </a:defRPr>
            </a:pPr>
            <a:r>
              <a:rPr dirty="0"/>
              <a:t>Housing as a fundamental right includes understanding and reflecting on what that right and housing means, we are talking about homes not merely units of housing</a:t>
            </a:r>
            <a:endParaRPr sz="1800" dirty="0"/>
          </a:p>
          <a:p>
            <a:pPr defTabSz="914400">
              <a:lnSpc>
                <a:spcPct val="100000"/>
              </a:lnSpc>
              <a:defRPr sz="1800">
                <a:latin typeface="Calibri"/>
                <a:ea typeface="Calibri"/>
                <a:cs typeface="Calibri"/>
                <a:sym typeface="Calibri"/>
              </a:defRPr>
            </a:pPr>
            <a:endParaRPr sz="1800" dirty="0"/>
          </a:p>
          <a:p>
            <a:pPr marL="39157" indent="-39157" defTabSz="914400">
              <a:lnSpc>
                <a:spcPct val="100000"/>
              </a:lnSpc>
              <a:buSzPct val="75000"/>
              <a:buFont typeface="Trebuchet MS"/>
              <a:buChar char="•"/>
              <a:defRPr sz="1700" b="1">
                <a:latin typeface="Calibri"/>
                <a:ea typeface="Calibri"/>
                <a:cs typeface="Calibri"/>
                <a:sym typeface="Calibri"/>
              </a:defRPr>
            </a:pPr>
            <a:r>
              <a:rPr dirty="0"/>
              <a:t>Legal security of tenure</a:t>
            </a:r>
            <a:endParaRPr sz="1800" dirty="0"/>
          </a:p>
          <a:p>
            <a:pPr marL="39157" indent="-39157" defTabSz="914400">
              <a:lnSpc>
                <a:spcPct val="100000"/>
              </a:lnSpc>
              <a:buSzPct val="75000"/>
              <a:buFont typeface="Trebuchet MS"/>
              <a:buChar char="•"/>
              <a:defRPr sz="1700" b="1">
                <a:latin typeface="Calibri"/>
                <a:ea typeface="Calibri"/>
                <a:cs typeface="Calibri"/>
                <a:sym typeface="Calibri"/>
              </a:defRPr>
            </a:pPr>
            <a:r>
              <a:rPr dirty="0"/>
              <a:t>Affordability</a:t>
            </a:r>
          </a:p>
          <a:p>
            <a:pPr marL="39157" indent="-39157" defTabSz="914400">
              <a:lnSpc>
                <a:spcPct val="100000"/>
              </a:lnSpc>
              <a:buSzPct val="75000"/>
              <a:buFont typeface="Trebuchet MS"/>
              <a:buChar char="•"/>
              <a:defRPr sz="1700" b="1">
                <a:latin typeface="Calibri"/>
                <a:ea typeface="Calibri"/>
                <a:cs typeface="Calibri"/>
                <a:sym typeface="Calibri"/>
              </a:defRPr>
            </a:pPr>
            <a:r>
              <a:rPr dirty="0"/>
              <a:t>Habitability</a:t>
            </a:r>
          </a:p>
          <a:p>
            <a:pPr marL="39157" indent="-39157" defTabSz="914400">
              <a:lnSpc>
                <a:spcPct val="100000"/>
              </a:lnSpc>
              <a:buSzPct val="75000"/>
              <a:buFont typeface="Trebuchet MS"/>
              <a:buChar char="•"/>
              <a:defRPr sz="1700" b="1">
                <a:latin typeface="Calibri"/>
                <a:ea typeface="Calibri"/>
                <a:cs typeface="Calibri"/>
                <a:sym typeface="Calibri"/>
              </a:defRPr>
            </a:pPr>
            <a:r>
              <a:rPr dirty="0"/>
              <a:t>Availability of services</a:t>
            </a:r>
            <a:endParaRPr sz="1800" dirty="0"/>
          </a:p>
          <a:p>
            <a:pPr marL="39157" indent="-39157" defTabSz="914400">
              <a:lnSpc>
                <a:spcPct val="100000"/>
              </a:lnSpc>
              <a:buSzPct val="75000"/>
              <a:buFont typeface="Trebuchet MS"/>
              <a:buChar char="•"/>
              <a:defRPr sz="1700" b="1">
                <a:latin typeface="Calibri"/>
                <a:ea typeface="Calibri"/>
                <a:cs typeface="Calibri"/>
                <a:sym typeface="Calibri"/>
              </a:defRPr>
            </a:pPr>
            <a:r>
              <a:rPr dirty="0"/>
              <a:t>Accessibility</a:t>
            </a:r>
            <a:endParaRPr sz="1800" dirty="0"/>
          </a:p>
          <a:p>
            <a:pPr marL="39157" indent="-39157" defTabSz="914400">
              <a:lnSpc>
                <a:spcPct val="100000"/>
              </a:lnSpc>
              <a:buSzPct val="75000"/>
              <a:buFont typeface="Trebuchet MS"/>
              <a:buChar char="•"/>
              <a:defRPr sz="1700" b="1">
                <a:latin typeface="Calibri"/>
                <a:ea typeface="Calibri"/>
                <a:cs typeface="Calibri"/>
                <a:sym typeface="Calibri"/>
              </a:defRPr>
            </a:pPr>
            <a:r>
              <a:rPr dirty="0"/>
              <a:t>Location</a:t>
            </a:r>
            <a:endParaRPr sz="1800" dirty="0"/>
          </a:p>
          <a:p>
            <a:pPr marL="39157" indent="-39157" defTabSz="914400">
              <a:lnSpc>
                <a:spcPct val="100000"/>
              </a:lnSpc>
              <a:buSzPct val="75000"/>
              <a:buFont typeface="Trebuchet MS"/>
              <a:buChar char="•"/>
              <a:defRPr sz="1700" b="1">
                <a:latin typeface="Calibri"/>
                <a:ea typeface="Calibri"/>
                <a:cs typeface="Calibri"/>
                <a:sym typeface="Calibri"/>
              </a:defRPr>
            </a:pPr>
            <a:r>
              <a:rPr dirty="0"/>
              <a:t>Cultural adequacy,</a:t>
            </a:r>
            <a:r>
              <a:rPr b="0" dirty="0"/>
              <a:t> i.e. housing should allow people to live in ways that do not disrupt their culture. This means housing should allow for the expression of cultural identity.</a:t>
            </a:r>
          </a:p>
          <a:p>
            <a:pPr defTabSz="914400">
              <a:lnSpc>
                <a:spcPct val="100000"/>
              </a:lnSpc>
              <a:defRPr sz="1700">
                <a:latin typeface="Calibri"/>
                <a:ea typeface="Calibri"/>
                <a:cs typeface="Calibri"/>
                <a:sym typeface="Calibri"/>
              </a:defRPr>
            </a:pPr>
            <a:endParaRPr b="0" dirty="0"/>
          </a:p>
          <a:p>
            <a:pPr defTabSz="914400">
              <a:lnSpc>
                <a:spcPct val="100000"/>
              </a:lnSpc>
              <a:defRPr sz="1700">
                <a:latin typeface="Calibri"/>
                <a:ea typeface="Calibri"/>
                <a:cs typeface="Calibri"/>
                <a:sym typeface="Calibri"/>
              </a:defRPr>
            </a:pPr>
            <a:r>
              <a:rPr dirty="0"/>
              <a:t>Housing First </a:t>
            </a:r>
            <a:r>
              <a:rPr dirty="0" err="1"/>
              <a:t>emphasises</a:t>
            </a:r>
            <a:r>
              <a:rPr dirty="0"/>
              <a:t> the right that homeless people have to housing.</a:t>
            </a:r>
            <a:endParaRPr sz="1800" dirty="0"/>
          </a:p>
          <a:p>
            <a:pPr defTabSz="914400">
              <a:lnSpc>
                <a:spcPct val="100000"/>
              </a:lnSpc>
              <a:defRPr sz="1800">
                <a:latin typeface="Calibri"/>
                <a:ea typeface="Calibri"/>
                <a:cs typeface="Calibri"/>
                <a:sym typeface="Calibri"/>
              </a:defRPr>
            </a:pPr>
            <a:endParaRPr sz="1800" dirty="0"/>
          </a:p>
          <a:p>
            <a:pPr defTabSz="914400">
              <a:lnSpc>
                <a:spcPct val="100000"/>
              </a:lnSpc>
              <a:defRPr sz="1700">
                <a:latin typeface="Calibri"/>
                <a:ea typeface="Calibri"/>
                <a:cs typeface="Calibri"/>
                <a:sym typeface="Calibri"/>
              </a:defRPr>
            </a:pPr>
            <a:r>
              <a:rPr dirty="0"/>
              <a:t>Housing First does not expect homeless people to earn their right to housing, or earn a right to remain in housing.</a:t>
            </a:r>
            <a:br>
              <a:rPr dirty="0"/>
            </a:br>
            <a:r>
              <a:rPr dirty="0"/>
              <a:t/>
            </a:r>
            <a:br>
              <a:rPr dirty="0"/>
            </a:br>
            <a:r>
              <a:rPr b="1" i="1" dirty="0"/>
              <a:t>Choice and control for service users</a:t>
            </a:r>
          </a:p>
          <a:p>
            <a:pPr defTabSz="914400">
              <a:lnSpc>
                <a:spcPct val="100000"/>
              </a:lnSpc>
              <a:defRPr sz="1700" b="1" i="1">
                <a:latin typeface="Calibri"/>
                <a:ea typeface="Calibri"/>
                <a:cs typeface="Calibri"/>
                <a:sym typeface="Calibri"/>
              </a:defRPr>
            </a:pPr>
            <a:endParaRPr b="1" i="1" dirty="0"/>
          </a:p>
          <a:p>
            <a:pPr defTabSz="914400">
              <a:lnSpc>
                <a:spcPct val="100000"/>
              </a:lnSpc>
              <a:defRPr sz="1700" i="1">
                <a:latin typeface="Calibri"/>
                <a:ea typeface="Calibri"/>
                <a:cs typeface="Calibri"/>
                <a:sym typeface="Calibri"/>
              </a:defRPr>
            </a:pPr>
            <a:r>
              <a:rPr dirty="0"/>
              <a:t>Someone using Housing First is able to exercise real choices about how they live their lives and the kinds of support that they receive.</a:t>
            </a:r>
            <a:endParaRPr sz="1800" dirty="0"/>
          </a:p>
          <a:p>
            <a:pPr defTabSz="914400">
              <a:lnSpc>
                <a:spcPct val="100000"/>
              </a:lnSpc>
              <a:defRPr sz="1800"/>
            </a:pPr>
            <a:endParaRPr sz="1800" dirty="0"/>
          </a:p>
          <a:p>
            <a:pPr defTabSz="914400">
              <a:lnSpc>
                <a:spcPct val="100000"/>
              </a:lnSpc>
              <a:defRPr sz="1700" i="1">
                <a:latin typeface="Calibri"/>
                <a:ea typeface="Calibri"/>
                <a:cs typeface="Calibri"/>
                <a:sym typeface="Calibri"/>
              </a:defRPr>
            </a:pPr>
            <a:r>
              <a:rPr dirty="0"/>
              <a:t>This core principle of Housing First </a:t>
            </a:r>
            <a:r>
              <a:rPr dirty="0" err="1"/>
              <a:t>centres</a:t>
            </a:r>
            <a:r>
              <a:rPr dirty="0"/>
              <a:t> on enabling homeless people to decide what their needs are and how those needs can be met</a:t>
            </a:r>
          </a:p>
          <a:p>
            <a:pPr defTabSz="914400">
              <a:lnSpc>
                <a:spcPct val="100000"/>
              </a:lnSpc>
              <a:defRPr sz="1700" i="1">
                <a:latin typeface="Calibri"/>
                <a:ea typeface="Calibri"/>
                <a:cs typeface="Calibri"/>
                <a:sym typeface="Calibri"/>
              </a:defRPr>
            </a:pPr>
            <a:endParaRPr dirty="0"/>
          </a:p>
          <a:p>
            <a:pPr defTabSz="914400">
              <a:lnSpc>
                <a:spcPct val="100000"/>
              </a:lnSpc>
              <a:defRPr sz="1700" i="1">
                <a:latin typeface="Calibri"/>
                <a:ea typeface="Calibri"/>
                <a:cs typeface="Calibri"/>
                <a:sym typeface="Calibri"/>
              </a:defRPr>
            </a:pPr>
            <a:r>
              <a:rPr dirty="0"/>
              <a:t>All Housing First services work by balancing priorities.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Finding a balance </a:t>
            </a:r>
            <a:r>
              <a:rPr dirty="0" err="1"/>
              <a:t>centres</a:t>
            </a:r>
            <a:r>
              <a:rPr dirty="0"/>
              <a:t> on ensuring that service user choice and control is in place, while at the same time working actively to promote the well-being of each service user holistically</a:t>
            </a:r>
          </a:p>
          <a:p>
            <a:pPr defTabSz="914400">
              <a:lnSpc>
                <a:spcPct val="100000"/>
              </a:lnSpc>
              <a:defRPr sz="1700" i="1">
                <a:latin typeface="Calibri"/>
                <a:ea typeface="Calibri"/>
                <a:cs typeface="Calibri"/>
                <a:sym typeface="Calibri"/>
              </a:defRPr>
            </a:pPr>
            <a:endParaRPr dirty="0"/>
          </a:p>
          <a:p>
            <a:pPr defTabSz="914400">
              <a:lnSpc>
                <a:spcPct val="100000"/>
              </a:lnSpc>
              <a:defRPr sz="1700" b="1" i="1">
                <a:latin typeface="Calibri"/>
                <a:ea typeface="Calibri"/>
                <a:cs typeface="Calibri"/>
                <a:sym typeface="Calibri"/>
              </a:defRPr>
            </a:pPr>
            <a:r>
              <a:rPr dirty="0"/>
              <a:t>Separation of Housing and Treatment</a:t>
            </a:r>
          </a:p>
          <a:p>
            <a:pPr defTabSz="914400">
              <a:lnSpc>
                <a:spcPct val="100000"/>
              </a:lnSpc>
              <a:defRPr sz="1700" i="1">
                <a:latin typeface="Calibri"/>
                <a:ea typeface="Calibri"/>
                <a:cs typeface="Calibri"/>
                <a:sym typeface="Calibri"/>
              </a:defRPr>
            </a:pPr>
            <a:r>
              <a:rPr dirty="0"/>
              <a:t>Housing First ensures the human right to housing is not compromised by requiring service users to engage with treatment either to access housing, or to remain in housing</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b="1" i="1">
                <a:latin typeface="Calibri"/>
                <a:ea typeface="Calibri"/>
                <a:cs typeface="Calibri"/>
                <a:sym typeface="Calibri"/>
              </a:defRPr>
            </a:pPr>
            <a:r>
              <a:rPr dirty="0"/>
              <a:t>Recovery Orientation</a:t>
            </a:r>
          </a:p>
          <a:p>
            <a:pPr defTabSz="914400">
              <a:lnSpc>
                <a:spcPct val="100000"/>
              </a:lnSpc>
              <a:defRPr sz="1700"/>
            </a:pPr>
            <a:r>
              <a:rPr dirty="0"/>
              <a:t>R</a:t>
            </a:r>
            <a:r>
              <a:rPr i="1" dirty="0">
                <a:latin typeface="Calibri"/>
                <a:ea typeface="Calibri"/>
                <a:cs typeface="Calibri"/>
                <a:sym typeface="Calibri"/>
              </a:rPr>
              <a:t>ecovery orientation focuses on the overall well-being of an individual.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This includes their physical and mental health, their level of social support (from a partner, family or friends) and their level of social integration, i.e. being part of a community and taking an active part in society.</a:t>
            </a:r>
          </a:p>
          <a:p>
            <a:pPr defTabSz="914400">
              <a:lnSpc>
                <a:spcPct val="100000"/>
              </a:lnSpc>
              <a:defRPr sz="1700" i="1">
                <a:latin typeface="Calibri"/>
                <a:ea typeface="Calibri"/>
                <a:cs typeface="Calibri"/>
                <a:sym typeface="Calibri"/>
              </a:defRPr>
            </a:pPr>
            <a:endParaRPr dirty="0"/>
          </a:p>
          <a:p>
            <a:pPr defTabSz="914400">
              <a:lnSpc>
                <a:spcPct val="100000"/>
              </a:lnSpc>
              <a:defRPr sz="1700" i="1">
                <a:latin typeface="Calibri"/>
                <a:ea typeface="Calibri"/>
                <a:cs typeface="Calibri"/>
                <a:sym typeface="Calibri"/>
              </a:defRPr>
            </a:pPr>
            <a:r>
              <a:rPr dirty="0"/>
              <a:t>The concept of recovery can be approached from different angles but </a:t>
            </a:r>
            <a:r>
              <a:rPr dirty="0" err="1"/>
              <a:t>centres</a:t>
            </a:r>
            <a:r>
              <a:rPr dirty="0"/>
              <a:t> on an individual gaining a sense of purpose, with the prospect of a better and more secure life</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b="1" i="1">
                <a:latin typeface="Calibri"/>
                <a:ea typeface="Calibri"/>
                <a:cs typeface="Calibri"/>
                <a:sym typeface="Calibri"/>
              </a:defRPr>
            </a:pPr>
            <a:r>
              <a:rPr dirty="0"/>
              <a:t>Harm Reduction</a:t>
            </a:r>
          </a:p>
          <a:p>
            <a:pPr defTabSz="914400">
              <a:lnSpc>
                <a:spcPct val="100000"/>
              </a:lnSpc>
              <a:defRPr sz="1700" i="1">
                <a:latin typeface="Calibri"/>
                <a:ea typeface="Calibri"/>
                <a:cs typeface="Calibri"/>
                <a:sym typeface="Calibri"/>
              </a:defRPr>
            </a:pPr>
            <a:r>
              <a:rPr dirty="0"/>
              <a:t>Harm reduction is based on the idea that ending problematic drug and alcohol use can be a complex process and that services requiring abstinence, or detoxification, do not work well for many homeless people creating blocks more often than not</a:t>
            </a:r>
          </a:p>
          <a:p>
            <a:pPr defTabSz="914400">
              <a:lnSpc>
                <a:spcPct val="100000"/>
              </a:lnSpc>
              <a:defRPr sz="1700" i="1">
                <a:latin typeface="Calibri"/>
                <a:ea typeface="Calibri"/>
                <a:cs typeface="Calibri"/>
                <a:sym typeface="Calibri"/>
              </a:defRPr>
            </a:pPr>
            <a:endParaRPr dirty="0"/>
          </a:p>
          <a:p>
            <a:pPr defTabSz="914400">
              <a:lnSpc>
                <a:spcPct val="100000"/>
              </a:lnSpc>
              <a:defRPr sz="1700" i="1">
                <a:latin typeface="Calibri"/>
                <a:ea typeface="Calibri"/>
                <a:cs typeface="Calibri"/>
                <a:sym typeface="Calibri"/>
              </a:defRPr>
            </a:pPr>
            <a:r>
              <a:rPr dirty="0"/>
              <a:t>A holistic (whole person) approach that seeks to address all the causes and consequences of drug and alcohol use is central to the harm reduction philosophy.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harm reduction seeks to persuade and support people to modify drug and alcohol use that causes them harm.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Harm reduction offers support, help and treatment, but does not require abstinence from drugs and alcohol.</a:t>
            </a:r>
          </a:p>
          <a:p>
            <a:pPr defTabSz="914400">
              <a:lnSpc>
                <a:spcPct val="100000"/>
              </a:lnSpc>
              <a:defRPr sz="1700" i="1">
                <a:latin typeface="Calibri"/>
                <a:ea typeface="Calibri"/>
                <a:cs typeface="Calibri"/>
                <a:sym typeface="Calibri"/>
              </a:defRPr>
            </a:pPr>
            <a:endParaRPr dirty="0"/>
          </a:p>
          <a:p>
            <a:pPr defTabSz="914400">
              <a:lnSpc>
                <a:spcPct val="100000"/>
              </a:lnSpc>
              <a:defRPr sz="1700" b="1" i="1">
                <a:latin typeface="Calibri"/>
                <a:ea typeface="Calibri"/>
                <a:cs typeface="Calibri"/>
                <a:sym typeface="Calibri"/>
              </a:defRPr>
            </a:pPr>
            <a:r>
              <a:rPr dirty="0"/>
              <a:t>Active Engagement without Coercion</a:t>
            </a:r>
          </a:p>
          <a:p>
            <a:pPr defTabSz="914400">
              <a:lnSpc>
                <a:spcPct val="100000"/>
              </a:lnSpc>
              <a:defRPr sz="1700"/>
            </a:pPr>
            <a:endParaRPr dirty="0"/>
          </a:p>
          <a:p>
            <a:pPr defTabSz="914400">
              <a:lnSpc>
                <a:spcPct val="100000"/>
              </a:lnSpc>
              <a:defRPr sz="1700" i="1">
                <a:latin typeface="Calibri"/>
                <a:ea typeface="Calibri"/>
                <a:cs typeface="Calibri"/>
                <a:sym typeface="Calibri"/>
              </a:defRPr>
            </a:pPr>
            <a:r>
              <a:rPr dirty="0"/>
              <a:t>Active engagement without coercion, which is American terminology, can be described as an assertive, though very importantly not aggressive, way of working with Housing First service users.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The emphasis is on engaging with Housing First service users in a positive way that makes them believe that recovery is possible.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This is the technique by which Housing First pursues a recovery orientation</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b="1" i="1">
                <a:latin typeface="Calibri"/>
                <a:ea typeface="Calibri"/>
                <a:cs typeface="Calibri"/>
                <a:sym typeface="Calibri"/>
              </a:defRPr>
            </a:pPr>
            <a:r>
              <a:rPr dirty="0"/>
              <a:t>Person-</a:t>
            </a:r>
            <a:r>
              <a:rPr dirty="0" err="1"/>
              <a:t>Centred</a:t>
            </a:r>
            <a:r>
              <a:rPr dirty="0"/>
              <a:t> Planning</a:t>
            </a:r>
          </a:p>
          <a:p>
            <a:pPr defTabSz="914400">
              <a:lnSpc>
                <a:spcPct val="100000"/>
              </a:lnSpc>
              <a:defRPr sz="1700"/>
            </a:pPr>
            <a:endParaRPr dirty="0"/>
          </a:p>
          <a:p>
            <a:pPr defTabSz="914400">
              <a:lnSpc>
                <a:spcPct val="100000"/>
              </a:lnSpc>
              <a:defRPr sz="1700" i="1">
                <a:latin typeface="Calibri"/>
                <a:ea typeface="Calibri"/>
                <a:cs typeface="Calibri"/>
                <a:sym typeface="Calibri"/>
              </a:defRPr>
            </a:pPr>
            <a:r>
              <a:rPr dirty="0"/>
              <a:t>Housing First encourages individuals towards recovery, but is designed to enable them to build their own path, using the particular mix of services that suits them.</a:t>
            </a:r>
          </a:p>
          <a:p>
            <a:pPr defTabSz="914400">
              <a:lnSpc>
                <a:spcPct val="100000"/>
              </a:lnSpc>
              <a:defRPr sz="1700" i="1">
                <a:latin typeface="Calibri"/>
                <a:ea typeface="Calibri"/>
                <a:cs typeface="Calibri"/>
                <a:sym typeface="Calibri"/>
              </a:defRPr>
            </a:pPr>
            <a:endParaRPr dirty="0"/>
          </a:p>
          <a:p>
            <a:pPr defTabSz="914400">
              <a:lnSpc>
                <a:spcPct val="100000"/>
              </a:lnSpc>
              <a:defRPr sz="1700" i="1">
                <a:latin typeface="Calibri"/>
                <a:ea typeface="Calibri"/>
                <a:cs typeface="Calibri"/>
                <a:sym typeface="Calibri"/>
              </a:defRPr>
            </a:pPr>
            <a:r>
              <a:rPr dirty="0"/>
              <a:t>Everyone using a Housing First service is encouraged and supported to choose the kind of life they want to live.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Choice and control play an important part in this, with Housing First service users making real decisions about the kinds of support and treatment they wish to receive.</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b="1" i="1">
                <a:latin typeface="Calibri"/>
                <a:ea typeface="Calibri"/>
                <a:cs typeface="Calibri"/>
                <a:sym typeface="Calibri"/>
              </a:defRPr>
            </a:pPr>
            <a:r>
              <a:rPr dirty="0"/>
              <a:t>Flexible Support for as Long as is Required</a:t>
            </a:r>
          </a:p>
          <a:p>
            <a:pPr defTabSz="914400">
              <a:lnSpc>
                <a:spcPct val="100000"/>
              </a:lnSpc>
              <a:defRPr sz="1700"/>
            </a:pPr>
            <a:endParaRPr dirty="0"/>
          </a:p>
          <a:p>
            <a:pPr defTabSz="914400">
              <a:lnSpc>
                <a:spcPct val="100000"/>
              </a:lnSpc>
              <a:defRPr sz="1700" i="1">
                <a:latin typeface="Calibri"/>
                <a:ea typeface="Calibri"/>
                <a:cs typeface="Calibri"/>
                <a:sym typeface="Calibri"/>
              </a:defRPr>
            </a:pPr>
            <a:r>
              <a:rPr dirty="0"/>
              <a:t>Housing First </a:t>
            </a:r>
            <a:r>
              <a:rPr dirty="0" err="1"/>
              <a:t>emphasises</a:t>
            </a:r>
            <a:r>
              <a:rPr dirty="0"/>
              <a:t> the right to housing in another sense, which is remaining in contact with a person using Housing First when they are evicted.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Housing First remains in contact with that person and seeks to house them again. </a:t>
            </a:r>
            <a:endParaRPr sz="1800" dirty="0"/>
          </a:p>
          <a:p>
            <a:pPr defTabSz="914400">
              <a:lnSpc>
                <a:spcPct val="100000"/>
              </a:lnSpc>
              <a:defRPr sz="1800" i="1">
                <a:latin typeface="Calibri"/>
                <a:ea typeface="Calibri"/>
                <a:cs typeface="Calibri"/>
                <a:sym typeface="Calibri"/>
              </a:defRPr>
            </a:pPr>
            <a:endParaRPr sz="1800" dirty="0"/>
          </a:p>
          <a:p>
            <a:pPr defTabSz="914400">
              <a:lnSpc>
                <a:spcPct val="100000"/>
              </a:lnSpc>
              <a:defRPr sz="1700" i="1">
                <a:latin typeface="Calibri"/>
                <a:ea typeface="Calibri"/>
                <a:cs typeface="Calibri"/>
                <a:sym typeface="Calibri"/>
              </a:defRPr>
            </a:pPr>
            <a:r>
              <a:rPr dirty="0"/>
              <a:t>Equally, if someone using Housing First  finds themselves unable to cope with living in their own home and abandons it, Housing First continues to work with them.</a:t>
            </a:r>
          </a:p>
          <a:p>
            <a:pPr defTabSz="914400">
              <a:lnSpc>
                <a:spcPct val="100000"/>
              </a:lnSpc>
              <a:defRPr sz="1700" i="1">
                <a:latin typeface="Calibri"/>
                <a:ea typeface="Calibri"/>
                <a:cs typeface="Calibri"/>
                <a:sym typeface="Calibri"/>
              </a:defRPr>
            </a:pPr>
            <a:endParaRPr dirty="0"/>
          </a:p>
          <a:p>
            <a:pPr defTabSz="914400">
              <a:lnSpc>
                <a:spcPct val="100000"/>
              </a:lnSpc>
              <a:defRPr sz="1700" i="1">
                <a:latin typeface="Calibri"/>
                <a:ea typeface="Calibri"/>
                <a:cs typeface="Calibri"/>
                <a:sym typeface="Calibri"/>
              </a:defRPr>
            </a:pPr>
            <a:r>
              <a:rPr dirty="0"/>
              <a:t>Housing First is committed to the person and not to their housing. Housing First is person-based, not place-based.</a:t>
            </a:r>
          </a:p>
          <a:p>
            <a:pPr defTabSz="914400">
              <a:lnSpc>
                <a:spcPct val="100000"/>
              </a:lnSpc>
              <a:defRPr sz="1700" i="1">
                <a:latin typeface="Calibri"/>
                <a:ea typeface="Calibri"/>
                <a:cs typeface="Calibri"/>
                <a:sym typeface="Calibri"/>
              </a:defRPr>
            </a:pPr>
            <a:endParaRPr dirty="0"/>
          </a:p>
          <a:p>
            <a:pPr defTabSz="914400">
              <a:lnSpc>
                <a:spcPct val="100000"/>
              </a:lnSpc>
              <a:defRPr sz="1700" i="1">
                <a:latin typeface="Calibri"/>
                <a:ea typeface="Calibri"/>
                <a:cs typeface="Calibri"/>
                <a:sym typeface="Calibri"/>
              </a:defRPr>
            </a:pPr>
            <a:endParaRPr dirty="0"/>
          </a:p>
          <a:p>
            <a:pPr defTabSz="914400">
              <a:lnSpc>
                <a:spcPct val="100000"/>
              </a:lnSpc>
              <a:defRPr sz="1700">
                <a:latin typeface="Calibri"/>
                <a:ea typeface="Calibri"/>
                <a:cs typeface="Calibri"/>
                <a:sym typeface="Calibri"/>
              </a:defRPr>
            </a:pPr>
            <a:endParaRPr dirty="0"/>
          </a:p>
          <a:p>
            <a:pPr defTabSz="914400">
              <a:lnSpc>
                <a:spcPct val="100000"/>
              </a:lnSpc>
              <a:defRPr sz="1700">
                <a:latin typeface="Calibri"/>
                <a:ea typeface="Calibri"/>
                <a:cs typeface="Calibri"/>
                <a:sym typeface="Calibri"/>
              </a:defRPr>
            </a:pPr>
            <a:r>
              <a:rPr dirty="0"/>
              <a:t>While all Housing First programs </a:t>
            </a:r>
            <a:r>
              <a:rPr u="sng" dirty="0"/>
              <a:t>should</a:t>
            </a:r>
            <a:r>
              <a:rPr dirty="0"/>
              <a:t> share these critical elements, there is considerable variation in how the model is applied, based on population served, resource availability, and other factors related to the local context. </a:t>
            </a:r>
            <a:endParaRPr sz="1800" dirty="0"/>
          </a:p>
          <a:p>
            <a:pPr defTabSz="914400">
              <a:lnSpc>
                <a:spcPct val="100000"/>
              </a:lnSpc>
              <a:defRPr sz="1800">
                <a:latin typeface="Calibri"/>
                <a:ea typeface="Calibri"/>
                <a:cs typeface="Calibri"/>
                <a:sym typeface="Calibri"/>
              </a:defRPr>
            </a:pPr>
            <a:endParaRPr sz="1800" dirty="0"/>
          </a:p>
          <a:p>
            <a:pPr defTabSz="914400">
              <a:lnSpc>
                <a:spcPct val="100000"/>
              </a:lnSpc>
              <a:defRPr sz="1700">
                <a:latin typeface="Calibri"/>
                <a:ea typeface="Calibri"/>
                <a:cs typeface="Calibri"/>
                <a:sym typeface="Calibri"/>
              </a:defRPr>
            </a:pPr>
            <a:r>
              <a:rPr dirty="0"/>
              <a:t>There is no ‘one size fits all’ approach to Housing First.</a:t>
            </a:r>
            <a:br>
              <a:rPr dirty="0"/>
            </a:br>
            <a:endParaRPr dirty="0"/>
          </a:p>
          <a:p>
            <a:pPr defTabSz="914400">
              <a:lnSpc>
                <a:spcPct val="100000"/>
              </a:lnSpc>
              <a:defRPr sz="1700">
                <a:latin typeface="Calibri"/>
                <a:ea typeface="Calibri"/>
                <a:cs typeface="Calibri"/>
                <a:sym typeface="Calibri"/>
              </a:defRPr>
            </a:pPr>
            <a:r>
              <a:rPr dirty="0"/>
              <a:t>Local context and culture can play a factor, for instance, some localities primarily access the PR market to promote consumer choice, In </a:t>
            </a:r>
            <a:r>
              <a:rPr dirty="0" err="1"/>
              <a:t>ireland</a:t>
            </a:r>
            <a:r>
              <a:rPr dirty="0"/>
              <a:t>, the primary choice sought and hoped for in many instances is social housing which has implications for scatter site models and flexibility. </a:t>
            </a:r>
          </a:p>
        </p:txBody>
      </p:sp>
    </p:spTree>
    <p:extLst>
      <p:ext uri="{BB962C8B-B14F-4D97-AF65-F5344CB8AC3E}">
        <p14:creationId xmlns:p14="http://schemas.microsoft.com/office/powerpoint/2010/main" val="398069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defTabSz="914400">
              <a:lnSpc>
                <a:spcPct val="100000"/>
              </a:lnSpc>
              <a:defRPr sz="1700">
                <a:latin typeface="Calibri"/>
                <a:ea typeface="Calibri"/>
                <a:cs typeface="Calibri"/>
                <a:sym typeface="Calibri"/>
              </a:defRPr>
            </a:pPr>
            <a:r>
              <a:t>All ‘Housing First’ services are based on the Pathways model, developed by Dr. Sam Tsemberis, in New York in the early 1990s1. </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The core principles of Housing First in Europe are drawn directly from the Pathways model. However, there are significant differences between some European countries and North America and between European countries themselves.. This means that the core principles for Housing First in Europe do not exactly mirror those of the original Pathways model. The eight core principles of Housing First in Europe, developed in consultation with the advisory board for this Guide, of which Dr. Tsemberis was a member, are:</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b="1">
                <a:latin typeface="Calibri"/>
                <a:ea typeface="Calibri"/>
                <a:cs typeface="Calibri"/>
                <a:sym typeface="Calibri"/>
              </a:defRPr>
            </a:pPr>
            <a:r>
              <a:t>Housing is a human right:</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Housing as a fundamental right includes understanding and reflecting on what that right and housing means, we are talking about homes not merely units of housing</a:t>
            </a:r>
            <a:endParaRPr sz="1800"/>
          </a:p>
          <a:p>
            <a:pPr defTabSz="914400">
              <a:lnSpc>
                <a:spcPct val="100000"/>
              </a:lnSpc>
              <a:defRPr sz="1800">
                <a:latin typeface="Calibri"/>
                <a:ea typeface="Calibri"/>
                <a:cs typeface="Calibri"/>
                <a:sym typeface="Calibri"/>
              </a:defRPr>
            </a:pP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Legal security of tenure</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Affordability</a:t>
            </a:r>
          </a:p>
          <a:p>
            <a:pPr marL="39157" indent="-39157" defTabSz="914400">
              <a:lnSpc>
                <a:spcPct val="100000"/>
              </a:lnSpc>
              <a:buSzPct val="75000"/>
              <a:buFont typeface="Trebuchet MS"/>
              <a:buChar char="•"/>
              <a:defRPr sz="1700" b="1">
                <a:latin typeface="Calibri"/>
                <a:ea typeface="Calibri"/>
                <a:cs typeface="Calibri"/>
                <a:sym typeface="Calibri"/>
              </a:defRPr>
            </a:pPr>
            <a:r>
              <a:t>Habitability</a:t>
            </a:r>
          </a:p>
          <a:p>
            <a:pPr marL="39157" indent="-39157" defTabSz="914400">
              <a:lnSpc>
                <a:spcPct val="100000"/>
              </a:lnSpc>
              <a:buSzPct val="75000"/>
              <a:buFont typeface="Trebuchet MS"/>
              <a:buChar char="•"/>
              <a:defRPr sz="1700" b="1">
                <a:latin typeface="Calibri"/>
                <a:ea typeface="Calibri"/>
                <a:cs typeface="Calibri"/>
                <a:sym typeface="Calibri"/>
              </a:defRPr>
            </a:pPr>
            <a:r>
              <a:t>Availability of services</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Accessibility</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Location</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Cultural adequacy,</a:t>
            </a:r>
            <a:r>
              <a:rPr b="0"/>
              <a:t> i.e. housing should allow people to live in ways that do not disrupt their culture. This means housing should allow for the expression of cultural identity.</a:t>
            </a:r>
          </a:p>
          <a:p>
            <a:pPr defTabSz="914400">
              <a:lnSpc>
                <a:spcPct val="100000"/>
              </a:lnSpc>
              <a:defRPr sz="1700">
                <a:latin typeface="Calibri"/>
                <a:ea typeface="Calibri"/>
                <a:cs typeface="Calibri"/>
                <a:sym typeface="Calibri"/>
              </a:defRPr>
            </a:pPr>
            <a:endParaRPr b="0"/>
          </a:p>
          <a:p>
            <a:pPr defTabSz="914400">
              <a:lnSpc>
                <a:spcPct val="100000"/>
              </a:lnSpc>
              <a:defRPr sz="1700">
                <a:latin typeface="Calibri"/>
                <a:ea typeface="Calibri"/>
                <a:cs typeface="Calibri"/>
                <a:sym typeface="Calibri"/>
              </a:defRPr>
            </a:pPr>
            <a:r>
              <a:t>Housing First emphasises the right that homeless people have to housing.</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Housing First does not expect homeless people to earn their right to housing, or earn a right to remain in housing.</a:t>
            </a:r>
            <a:br/>
            <a:r>
              <a:t/>
            </a:r>
            <a:br/>
            <a:r>
              <a:rPr b="1" i="1"/>
              <a:t>Choice and control for service users</a:t>
            </a:r>
          </a:p>
          <a:p>
            <a:pPr defTabSz="914400">
              <a:lnSpc>
                <a:spcPct val="100000"/>
              </a:lnSpc>
              <a:defRPr sz="1700" b="1" i="1">
                <a:latin typeface="Calibri"/>
                <a:ea typeface="Calibri"/>
                <a:cs typeface="Calibri"/>
                <a:sym typeface="Calibri"/>
              </a:defRPr>
            </a:pPr>
            <a:endParaRPr b="1" i="1"/>
          </a:p>
          <a:p>
            <a:pPr defTabSz="914400">
              <a:lnSpc>
                <a:spcPct val="100000"/>
              </a:lnSpc>
              <a:defRPr sz="1700" i="1">
                <a:latin typeface="Calibri"/>
                <a:ea typeface="Calibri"/>
                <a:cs typeface="Calibri"/>
                <a:sym typeface="Calibri"/>
              </a:defRPr>
            </a:pPr>
            <a:r>
              <a:t>Someone using Housing First is able to exercise real choices about how they live their lives and the kinds of support that they receive.</a:t>
            </a:r>
            <a:endParaRPr sz="1800"/>
          </a:p>
          <a:p>
            <a:pPr defTabSz="914400">
              <a:lnSpc>
                <a:spcPct val="100000"/>
              </a:lnSpc>
              <a:defRPr sz="1800"/>
            </a:pPr>
            <a:endParaRPr sz="1800"/>
          </a:p>
          <a:p>
            <a:pPr defTabSz="914400">
              <a:lnSpc>
                <a:spcPct val="100000"/>
              </a:lnSpc>
              <a:defRPr sz="1700" i="1">
                <a:latin typeface="Calibri"/>
                <a:ea typeface="Calibri"/>
                <a:cs typeface="Calibri"/>
                <a:sym typeface="Calibri"/>
              </a:defRPr>
            </a:pPr>
            <a:r>
              <a:t>This core principle of Housing First centres on enabling homeless people to decide what their needs are and how those needs can be met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All Housing First services work by balancing priorities.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Finding a balance centres on ensuring that service user choice and control is in place, while at the same time working actively to promote the well-being of each service user holistically</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Separation of Housing and Treatment</a:t>
            </a:r>
          </a:p>
          <a:p>
            <a:pPr defTabSz="914400">
              <a:lnSpc>
                <a:spcPct val="100000"/>
              </a:lnSpc>
              <a:defRPr sz="1700" i="1">
                <a:latin typeface="Calibri"/>
                <a:ea typeface="Calibri"/>
                <a:cs typeface="Calibri"/>
                <a:sym typeface="Calibri"/>
              </a:defRPr>
            </a:pPr>
            <a:r>
              <a:t>Housing First ensures the human right to housing is not compromised by requiring service users to engage with treatment either to access housing, or to remain in housing</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Recovery Orientation</a:t>
            </a:r>
          </a:p>
          <a:p>
            <a:pPr defTabSz="914400">
              <a:lnSpc>
                <a:spcPct val="100000"/>
              </a:lnSpc>
              <a:defRPr sz="1700"/>
            </a:pPr>
            <a:r>
              <a:t>R</a:t>
            </a:r>
            <a:r>
              <a:rPr i="1">
                <a:latin typeface="Calibri"/>
                <a:ea typeface="Calibri"/>
                <a:cs typeface="Calibri"/>
                <a:sym typeface="Calibri"/>
              </a:rPr>
              <a:t>ecovery orientation focuses on the overall well-being of an individual.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includes their physical and mental health, their level of social support (from a partner, family or friends) and their level of social integration, i.e. being part of a community and taking an active part in society.</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The concept of recovery can be approached from different angles but centres on an individual gaining a sense of purpose, with the prospect of a better and more secure life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Harm Reduction</a:t>
            </a:r>
          </a:p>
          <a:p>
            <a:pPr defTabSz="914400">
              <a:lnSpc>
                <a:spcPct val="100000"/>
              </a:lnSpc>
              <a:defRPr sz="1700" i="1">
                <a:latin typeface="Calibri"/>
                <a:ea typeface="Calibri"/>
                <a:cs typeface="Calibri"/>
                <a:sym typeface="Calibri"/>
              </a:defRPr>
            </a:pPr>
            <a:r>
              <a:t>Harm reduction is based on the idea that ending problematic drug and alcohol use can be a complex process and that services requiring abstinence, or detoxification, do not work well for many homeless people creating blocks more often than not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 holistic (whole person) approach that seeks to address all the causes and consequences of drug and alcohol use is central to the harm reduction philosophy.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seeks to persuade and support people to modify drug and alcohol use that causes them harm.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offers support, help and treatment, but does not require abstinence from drugs and alcohol.</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Active Engagement without Coercion</a:t>
            </a:r>
          </a:p>
          <a:p>
            <a:pPr defTabSz="914400">
              <a:lnSpc>
                <a:spcPct val="100000"/>
              </a:lnSpc>
              <a:defRPr sz="1700"/>
            </a:pPr>
            <a:endParaRPr/>
          </a:p>
          <a:p>
            <a:pPr defTabSz="914400">
              <a:lnSpc>
                <a:spcPct val="100000"/>
              </a:lnSpc>
              <a:defRPr sz="1700" i="1">
                <a:latin typeface="Calibri"/>
                <a:ea typeface="Calibri"/>
                <a:cs typeface="Calibri"/>
                <a:sym typeface="Calibri"/>
              </a:defRPr>
            </a:pPr>
            <a:r>
              <a:t>Active engagement without coercion, which is American terminology, can be described as an assertive, though very importantly not aggressive, way of working with Housing First service users.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The emphasis is on engaging with Housing First service users in a positive way that makes them believe that recovery is possible.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is the technique by which Housing First pursues a recovery orientation</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Person-Centred Planning</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encourages individuals towards recovery, but is designed to enable them to build their own path, using the particular mix of services that suits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Everyone using a Housing First service is encouraged and supported to choose the kind of life they want to live.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Choice and control play an important part in this, with Housing First service users making real decisions about the kinds of support and treatment they wish to receive.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Flexible Support for as Long as is Required</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emphasises the right to housing in another sense, which is remaining in contact with a person using Housing First when they are evicted.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Housing First remains in contact with that person and seeks to house them again.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Equally, if someone using Housing First  finds themselves unable to cope with living in their own home and abandons it, Housing First continues to work with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Housing First is committed to the person and not to their housing. Housing First is person-based, not place-based.</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While all Housing First programs </a:t>
            </a:r>
            <a:r>
              <a:rPr u="sng"/>
              <a:t>should</a:t>
            </a:r>
            <a:r>
              <a:t> share these critical elements, there is considerable variation in how the model is applied, based on population served, resource availability, and other factors related to the local context. </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There is no ‘one size fits all’ approach to Housing First.</a:t>
            </a:r>
            <a:br/>
            <a:endParaRPr/>
          </a:p>
          <a:p>
            <a:pPr defTabSz="914400">
              <a:lnSpc>
                <a:spcPct val="100000"/>
              </a:lnSpc>
              <a:defRPr sz="1700">
                <a:latin typeface="Calibri"/>
                <a:ea typeface="Calibri"/>
                <a:cs typeface="Calibri"/>
                <a:sym typeface="Calibri"/>
              </a:defRPr>
            </a:pPr>
            <a:r>
              <a:t>Local context and culture can play a factor, for instance, some localities primarily access the PR market to promote consumer choice, In ireland, the primary choice sought and hoped for in many instances is social housing which has implications for scatter site models and flexibility. </a:t>
            </a:r>
          </a:p>
        </p:txBody>
      </p:sp>
    </p:spTree>
    <p:extLst>
      <p:ext uri="{BB962C8B-B14F-4D97-AF65-F5344CB8AC3E}">
        <p14:creationId xmlns:p14="http://schemas.microsoft.com/office/powerpoint/2010/main" val="28352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pPr defTabSz="914400">
              <a:lnSpc>
                <a:spcPct val="100000"/>
              </a:lnSpc>
              <a:defRPr sz="1700">
                <a:latin typeface="Calibri"/>
                <a:ea typeface="Calibri"/>
                <a:cs typeface="Calibri"/>
                <a:sym typeface="Calibri"/>
              </a:defRPr>
            </a:pPr>
            <a:r>
              <a:t>All ‘Housing First’ services are based on the Pathways model, developed by Dr. Sam Tsemberis, in New York in the early 1990s1. </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The core principles of Housing First in Europe are drawn directly from the Pathways model. However, there are significant differences between some European countries and North America and between European countries themselves.. This means that the core principles for Housing First in Europe do not exactly mirror those of the original Pathways model. The eight core principles of Housing First in Europe, developed in consultation with the advisory board for this Guide, of which Dr. Tsemberis was a member, are:</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b="1">
                <a:latin typeface="Calibri"/>
                <a:ea typeface="Calibri"/>
                <a:cs typeface="Calibri"/>
                <a:sym typeface="Calibri"/>
              </a:defRPr>
            </a:pPr>
            <a:r>
              <a:t>Housing is a human right:</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Housing as a fundamental right includes understanding and reflecting on what that right and housing means, we are talking about homes not merely units of housing</a:t>
            </a:r>
            <a:endParaRPr sz="1800"/>
          </a:p>
          <a:p>
            <a:pPr defTabSz="914400">
              <a:lnSpc>
                <a:spcPct val="100000"/>
              </a:lnSpc>
              <a:defRPr sz="1800">
                <a:latin typeface="Calibri"/>
                <a:ea typeface="Calibri"/>
                <a:cs typeface="Calibri"/>
                <a:sym typeface="Calibri"/>
              </a:defRPr>
            </a:pP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Legal security of tenure</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Affordability</a:t>
            </a:r>
          </a:p>
          <a:p>
            <a:pPr marL="39157" indent="-39157" defTabSz="914400">
              <a:lnSpc>
                <a:spcPct val="100000"/>
              </a:lnSpc>
              <a:buSzPct val="75000"/>
              <a:buFont typeface="Trebuchet MS"/>
              <a:buChar char="•"/>
              <a:defRPr sz="1700" b="1">
                <a:latin typeface="Calibri"/>
                <a:ea typeface="Calibri"/>
                <a:cs typeface="Calibri"/>
                <a:sym typeface="Calibri"/>
              </a:defRPr>
            </a:pPr>
            <a:r>
              <a:t>Habitability</a:t>
            </a:r>
          </a:p>
          <a:p>
            <a:pPr marL="39157" indent="-39157" defTabSz="914400">
              <a:lnSpc>
                <a:spcPct val="100000"/>
              </a:lnSpc>
              <a:buSzPct val="75000"/>
              <a:buFont typeface="Trebuchet MS"/>
              <a:buChar char="•"/>
              <a:defRPr sz="1700" b="1">
                <a:latin typeface="Calibri"/>
                <a:ea typeface="Calibri"/>
                <a:cs typeface="Calibri"/>
                <a:sym typeface="Calibri"/>
              </a:defRPr>
            </a:pPr>
            <a:r>
              <a:t>Availability of services</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Accessibility</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Location</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Cultural adequacy,</a:t>
            </a:r>
            <a:r>
              <a:rPr b="0"/>
              <a:t> i.e. housing should allow people to live in ways that do not disrupt their culture. This means housing should allow for the expression of cultural identity.</a:t>
            </a:r>
          </a:p>
          <a:p>
            <a:pPr defTabSz="914400">
              <a:lnSpc>
                <a:spcPct val="100000"/>
              </a:lnSpc>
              <a:defRPr sz="1700">
                <a:latin typeface="Calibri"/>
                <a:ea typeface="Calibri"/>
                <a:cs typeface="Calibri"/>
                <a:sym typeface="Calibri"/>
              </a:defRPr>
            </a:pPr>
            <a:endParaRPr b="0"/>
          </a:p>
          <a:p>
            <a:pPr defTabSz="914400">
              <a:lnSpc>
                <a:spcPct val="100000"/>
              </a:lnSpc>
              <a:defRPr sz="1700">
                <a:latin typeface="Calibri"/>
                <a:ea typeface="Calibri"/>
                <a:cs typeface="Calibri"/>
                <a:sym typeface="Calibri"/>
              </a:defRPr>
            </a:pPr>
            <a:r>
              <a:t>Housing First emphasises the right that homeless people have to housing.</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Housing First does not expect homeless people to earn their right to housing, or earn a right to remain in housing.</a:t>
            </a:r>
            <a:br/>
            <a:r>
              <a:t/>
            </a:r>
            <a:br/>
            <a:r>
              <a:rPr b="1" i="1"/>
              <a:t>Choice and control for service users</a:t>
            </a:r>
          </a:p>
          <a:p>
            <a:pPr defTabSz="914400">
              <a:lnSpc>
                <a:spcPct val="100000"/>
              </a:lnSpc>
              <a:defRPr sz="1700" b="1" i="1">
                <a:latin typeface="Calibri"/>
                <a:ea typeface="Calibri"/>
                <a:cs typeface="Calibri"/>
                <a:sym typeface="Calibri"/>
              </a:defRPr>
            </a:pPr>
            <a:endParaRPr b="1" i="1"/>
          </a:p>
          <a:p>
            <a:pPr defTabSz="914400">
              <a:lnSpc>
                <a:spcPct val="100000"/>
              </a:lnSpc>
              <a:defRPr sz="1700" i="1">
                <a:latin typeface="Calibri"/>
                <a:ea typeface="Calibri"/>
                <a:cs typeface="Calibri"/>
                <a:sym typeface="Calibri"/>
              </a:defRPr>
            </a:pPr>
            <a:r>
              <a:t>Someone using Housing First is able to exercise real choices about how they live their lives and the kinds of support that they receive.</a:t>
            </a:r>
            <a:endParaRPr sz="1800"/>
          </a:p>
          <a:p>
            <a:pPr defTabSz="914400">
              <a:lnSpc>
                <a:spcPct val="100000"/>
              </a:lnSpc>
              <a:defRPr sz="1800"/>
            </a:pPr>
            <a:endParaRPr sz="1800"/>
          </a:p>
          <a:p>
            <a:pPr defTabSz="914400">
              <a:lnSpc>
                <a:spcPct val="100000"/>
              </a:lnSpc>
              <a:defRPr sz="1700" i="1">
                <a:latin typeface="Calibri"/>
                <a:ea typeface="Calibri"/>
                <a:cs typeface="Calibri"/>
                <a:sym typeface="Calibri"/>
              </a:defRPr>
            </a:pPr>
            <a:r>
              <a:t>This core principle of Housing First centres on enabling homeless people to decide what their needs are and how those needs can be met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All Housing First services work by balancing priorities.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Finding a balance centres on ensuring that service user choice and control is in place, while at the same time working actively to promote the well-being of each service user holistically</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Separation of Housing and Treatment</a:t>
            </a:r>
          </a:p>
          <a:p>
            <a:pPr defTabSz="914400">
              <a:lnSpc>
                <a:spcPct val="100000"/>
              </a:lnSpc>
              <a:defRPr sz="1700" i="1">
                <a:latin typeface="Calibri"/>
                <a:ea typeface="Calibri"/>
                <a:cs typeface="Calibri"/>
                <a:sym typeface="Calibri"/>
              </a:defRPr>
            </a:pPr>
            <a:r>
              <a:t>Housing First ensures the human right to housing is not compromised by requiring service users to engage with treatment either to access housing, or to remain in housing</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Recovery Orientation</a:t>
            </a:r>
          </a:p>
          <a:p>
            <a:pPr defTabSz="914400">
              <a:lnSpc>
                <a:spcPct val="100000"/>
              </a:lnSpc>
              <a:defRPr sz="1700"/>
            </a:pPr>
            <a:r>
              <a:t>R</a:t>
            </a:r>
            <a:r>
              <a:rPr i="1">
                <a:latin typeface="Calibri"/>
                <a:ea typeface="Calibri"/>
                <a:cs typeface="Calibri"/>
                <a:sym typeface="Calibri"/>
              </a:rPr>
              <a:t>ecovery orientation focuses on the overall well-being of an individual.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includes their physical and mental health, their level of social support (from a partner, family or friends) and their level of social integration, i.e. being part of a community and taking an active part in society.</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The concept of recovery can be approached from different angles but centres on an individual gaining a sense of purpose, with the prospect of a better and more secure life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Harm Reduction</a:t>
            </a:r>
          </a:p>
          <a:p>
            <a:pPr defTabSz="914400">
              <a:lnSpc>
                <a:spcPct val="100000"/>
              </a:lnSpc>
              <a:defRPr sz="1700" i="1">
                <a:latin typeface="Calibri"/>
                <a:ea typeface="Calibri"/>
                <a:cs typeface="Calibri"/>
                <a:sym typeface="Calibri"/>
              </a:defRPr>
            </a:pPr>
            <a:r>
              <a:t>Harm reduction is based on the idea that ending problematic drug and alcohol use can be a complex process and that services requiring abstinence, or detoxification, do not work well for many homeless people creating blocks more often than not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 holistic (whole person) approach that seeks to address all the causes and consequences of drug and alcohol use is central to the harm reduction philosophy.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seeks to persuade and support people to modify drug and alcohol use that causes them harm.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offers support, help and treatment, but does not require abstinence from drugs and alcohol.</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Active Engagement without Coercion</a:t>
            </a:r>
          </a:p>
          <a:p>
            <a:pPr defTabSz="914400">
              <a:lnSpc>
                <a:spcPct val="100000"/>
              </a:lnSpc>
              <a:defRPr sz="1700"/>
            </a:pPr>
            <a:endParaRPr/>
          </a:p>
          <a:p>
            <a:pPr defTabSz="914400">
              <a:lnSpc>
                <a:spcPct val="100000"/>
              </a:lnSpc>
              <a:defRPr sz="1700" i="1">
                <a:latin typeface="Calibri"/>
                <a:ea typeface="Calibri"/>
                <a:cs typeface="Calibri"/>
                <a:sym typeface="Calibri"/>
              </a:defRPr>
            </a:pPr>
            <a:r>
              <a:t>Active engagement without coercion, which is American terminology, can be described as an assertive, though very importantly not aggressive, way of working with Housing First service users.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The emphasis is on engaging with Housing First service users in a positive way that makes them believe that recovery is possible.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is the technique by which Housing First pursues a recovery orientation</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Person-Centred Planning</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encourages individuals towards recovery, but is designed to enable them to build their own path, using the particular mix of services that suits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Everyone using a Housing First service is encouraged and supported to choose the kind of life they want to live.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Choice and control play an important part in this, with Housing First service users making real decisions about the kinds of support and treatment they wish to receive.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Flexible Support for as Long as is Required</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emphasises the right to housing in another sense, which is remaining in contact with a person using Housing First when they are evicted.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Housing First remains in contact with that person and seeks to house them again.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Equally, if someone using Housing First  finds themselves unable to cope with living in their own home and abandons it, Housing First continues to work with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Housing First is committed to the person and not to their housing. Housing First is person-based, not place-based.</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While all Housing First programs </a:t>
            </a:r>
            <a:r>
              <a:rPr u="sng"/>
              <a:t>should</a:t>
            </a:r>
            <a:r>
              <a:t> share these critical elements, there is considerable variation in how the model is applied, based on population served, resource availability, and other factors related to the local context. </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There is no ‘one size fits all’ approach to Housing First.</a:t>
            </a:r>
            <a:br/>
            <a:endParaRPr/>
          </a:p>
          <a:p>
            <a:pPr defTabSz="914400">
              <a:lnSpc>
                <a:spcPct val="100000"/>
              </a:lnSpc>
              <a:defRPr sz="1700">
                <a:latin typeface="Calibri"/>
                <a:ea typeface="Calibri"/>
                <a:cs typeface="Calibri"/>
                <a:sym typeface="Calibri"/>
              </a:defRPr>
            </a:pPr>
            <a:r>
              <a:t>Local context and culture can play a factor, for instance, some localities primarily access the PR market to promote consumer choice, In ireland, the primary choice sought and hoped for in many instances is social housing which has implications for scatter site models and flexibility. </a:t>
            </a:r>
          </a:p>
        </p:txBody>
      </p:sp>
    </p:spTree>
    <p:extLst>
      <p:ext uri="{BB962C8B-B14F-4D97-AF65-F5344CB8AC3E}">
        <p14:creationId xmlns:p14="http://schemas.microsoft.com/office/powerpoint/2010/main" val="423110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pPr defTabSz="914400">
              <a:lnSpc>
                <a:spcPct val="100000"/>
              </a:lnSpc>
              <a:defRPr sz="1700">
                <a:latin typeface="Calibri"/>
                <a:ea typeface="Calibri"/>
                <a:cs typeface="Calibri"/>
                <a:sym typeface="Calibri"/>
              </a:defRPr>
            </a:pPr>
            <a:r>
              <a:t>All ‘Housing First’ services are based on the Pathways model, developed by Dr. Sam Tsemberis, in New York in the early 1990s1. </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The core principles of Housing First in Europe are drawn directly from the Pathways model. However, there are significant differences between some European countries and North America and between European countries themselves.. This means that the core principles for Housing First in Europe do not exactly mirror those of the original Pathways model. The eight core principles of Housing First in Europe, developed in consultation with the advisory board for this Guide, of which Dr. Tsemberis was a member, are:</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b="1">
                <a:latin typeface="Calibri"/>
                <a:ea typeface="Calibri"/>
                <a:cs typeface="Calibri"/>
                <a:sym typeface="Calibri"/>
              </a:defRPr>
            </a:pPr>
            <a:r>
              <a:t>Housing is a human right:</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Housing as a fundamental right includes understanding and reflecting on what that right and housing means, we are talking about homes not merely units of housing</a:t>
            </a:r>
            <a:endParaRPr sz="1800"/>
          </a:p>
          <a:p>
            <a:pPr defTabSz="914400">
              <a:lnSpc>
                <a:spcPct val="100000"/>
              </a:lnSpc>
              <a:defRPr sz="1800">
                <a:latin typeface="Calibri"/>
                <a:ea typeface="Calibri"/>
                <a:cs typeface="Calibri"/>
                <a:sym typeface="Calibri"/>
              </a:defRPr>
            </a:pP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Legal security of tenure</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Affordability</a:t>
            </a:r>
          </a:p>
          <a:p>
            <a:pPr marL="39157" indent="-39157" defTabSz="914400">
              <a:lnSpc>
                <a:spcPct val="100000"/>
              </a:lnSpc>
              <a:buSzPct val="75000"/>
              <a:buFont typeface="Trebuchet MS"/>
              <a:buChar char="•"/>
              <a:defRPr sz="1700" b="1">
                <a:latin typeface="Calibri"/>
                <a:ea typeface="Calibri"/>
                <a:cs typeface="Calibri"/>
                <a:sym typeface="Calibri"/>
              </a:defRPr>
            </a:pPr>
            <a:r>
              <a:t>Habitability</a:t>
            </a:r>
          </a:p>
          <a:p>
            <a:pPr marL="39157" indent="-39157" defTabSz="914400">
              <a:lnSpc>
                <a:spcPct val="100000"/>
              </a:lnSpc>
              <a:buSzPct val="75000"/>
              <a:buFont typeface="Trebuchet MS"/>
              <a:buChar char="•"/>
              <a:defRPr sz="1700" b="1">
                <a:latin typeface="Calibri"/>
                <a:ea typeface="Calibri"/>
                <a:cs typeface="Calibri"/>
                <a:sym typeface="Calibri"/>
              </a:defRPr>
            </a:pPr>
            <a:r>
              <a:t>Availability of services</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Accessibility</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Location</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Cultural adequacy,</a:t>
            </a:r>
            <a:r>
              <a:rPr b="0"/>
              <a:t> i.e. housing should allow people to live in ways that do not disrupt their culture. This means housing should allow for the expression of cultural identity.</a:t>
            </a:r>
          </a:p>
          <a:p>
            <a:pPr defTabSz="914400">
              <a:lnSpc>
                <a:spcPct val="100000"/>
              </a:lnSpc>
              <a:defRPr sz="1700">
                <a:latin typeface="Calibri"/>
                <a:ea typeface="Calibri"/>
                <a:cs typeface="Calibri"/>
                <a:sym typeface="Calibri"/>
              </a:defRPr>
            </a:pPr>
            <a:endParaRPr b="0"/>
          </a:p>
          <a:p>
            <a:pPr defTabSz="914400">
              <a:lnSpc>
                <a:spcPct val="100000"/>
              </a:lnSpc>
              <a:defRPr sz="1700">
                <a:latin typeface="Calibri"/>
                <a:ea typeface="Calibri"/>
                <a:cs typeface="Calibri"/>
                <a:sym typeface="Calibri"/>
              </a:defRPr>
            </a:pPr>
            <a:r>
              <a:t>Housing First emphasises the right that homeless people have to housing.</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Housing First does not expect homeless people to earn their right to housing, or earn a right to remain in housing.</a:t>
            </a:r>
            <a:br/>
            <a:r>
              <a:t/>
            </a:r>
            <a:br/>
            <a:r>
              <a:rPr b="1" i="1"/>
              <a:t>Choice and control for service users</a:t>
            </a:r>
          </a:p>
          <a:p>
            <a:pPr defTabSz="914400">
              <a:lnSpc>
                <a:spcPct val="100000"/>
              </a:lnSpc>
              <a:defRPr sz="1700" b="1" i="1">
                <a:latin typeface="Calibri"/>
                <a:ea typeface="Calibri"/>
                <a:cs typeface="Calibri"/>
                <a:sym typeface="Calibri"/>
              </a:defRPr>
            </a:pPr>
            <a:endParaRPr b="1" i="1"/>
          </a:p>
          <a:p>
            <a:pPr defTabSz="914400">
              <a:lnSpc>
                <a:spcPct val="100000"/>
              </a:lnSpc>
              <a:defRPr sz="1700" i="1">
                <a:latin typeface="Calibri"/>
                <a:ea typeface="Calibri"/>
                <a:cs typeface="Calibri"/>
                <a:sym typeface="Calibri"/>
              </a:defRPr>
            </a:pPr>
            <a:r>
              <a:t>Someone using Housing First is able to exercise real choices about how they live their lives and the kinds of support that they receive.</a:t>
            </a:r>
            <a:endParaRPr sz="1800"/>
          </a:p>
          <a:p>
            <a:pPr defTabSz="914400">
              <a:lnSpc>
                <a:spcPct val="100000"/>
              </a:lnSpc>
              <a:defRPr sz="1800"/>
            </a:pPr>
            <a:endParaRPr sz="1800"/>
          </a:p>
          <a:p>
            <a:pPr defTabSz="914400">
              <a:lnSpc>
                <a:spcPct val="100000"/>
              </a:lnSpc>
              <a:defRPr sz="1700" i="1">
                <a:latin typeface="Calibri"/>
                <a:ea typeface="Calibri"/>
                <a:cs typeface="Calibri"/>
                <a:sym typeface="Calibri"/>
              </a:defRPr>
            </a:pPr>
            <a:r>
              <a:t>This core principle of Housing First centres on enabling homeless people to decide what their needs are and how those needs can be met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All Housing First services work by balancing priorities.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Finding a balance centres on ensuring that service user choice and control is in place, while at the same time working actively to promote the well-being of each service user holistically</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Separation of Housing and Treatment</a:t>
            </a:r>
          </a:p>
          <a:p>
            <a:pPr defTabSz="914400">
              <a:lnSpc>
                <a:spcPct val="100000"/>
              </a:lnSpc>
              <a:defRPr sz="1700" i="1">
                <a:latin typeface="Calibri"/>
                <a:ea typeface="Calibri"/>
                <a:cs typeface="Calibri"/>
                <a:sym typeface="Calibri"/>
              </a:defRPr>
            </a:pPr>
            <a:r>
              <a:t>Housing First ensures the human right to housing is not compromised by requiring service users to engage with treatment either to access housing, or to remain in housing</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Recovery Orientation</a:t>
            </a:r>
          </a:p>
          <a:p>
            <a:pPr defTabSz="914400">
              <a:lnSpc>
                <a:spcPct val="100000"/>
              </a:lnSpc>
              <a:defRPr sz="1700"/>
            </a:pPr>
            <a:r>
              <a:t>R</a:t>
            </a:r>
            <a:r>
              <a:rPr i="1">
                <a:latin typeface="Calibri"/>
                <a:ea typeface="Calibri"/>
                <a:cs typeface="Calibri"/>
                <a:sym typeface="Calibri"/>
              </a:rPr>
              <a:t>ecovery orientation focuses on the overall well-being of an individual.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includes their physical and mental health, their level of social support (from a partner, family or friends) and their level of social integration, i.e. being part of a community and taking an active part in society.</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The concept of recovery can be approached from different angles but centres on an individual gaining a sense of purpose, with the prospect of a better and more secure life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Harm Reduction</a:t>
            </a:r>
          </a:p>
          <a:p>
            <a:pPr defTabSz="914400">
              <a:lnSpc>
                <a:spcPct val="100000"/>
              </a:lnSpc>
              <a:defRPr sz="1700" i="1">
                <a:latin typeface="Calibri"/>
                <a:ea typeface="Calibri"/>
                <a:cs typeface="Calibri"/>
                <a:sym typeface="Calibri"/>
              </a:defRPr>
            </a:pPr>
            <a:r>
              <a:t>Harm reduction is based on the idea that ending problematic drug and alcohol use can be a complex process and that services requiring abstinence, or detoxification, do not work well for many homeless people creating blocks more often than not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 holistic (whole person) approach that seeks to address all the causes and consequences of drug and alcohol use is central to the harm reduction philosophy.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seeks to persuade and support people to modify drug and alcohol use that causes them harm.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offers support, help and treatment, but does not require abstinence from drugs and alcohol.</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Active Engagement without Coercion</a:t>
            </a:r>
          </a:p>
          <a:p>
            <a:pPr defTabSz="914400">
              <a:lnSpc>
                <a:spcPct val="100000"/>
              </a:lnSpc>
              <a:defRPr sz="1700"/>
            </a:pPr>
            <a:endParaRPr/>
          </a:p>
          <a:p>
            <a:pPr defTabSz="914400">
              <a:lnSpc>
                <a:spcPct val="100000"/>
              </a:lnSpc>
              <a:defRPr sz="1700" i="1">
                <a:latin typeface="Calibri"/>
                <a:ea typeface="Calibri"/>
                <a:cs typeface="Calibri"/>
                <a:sym typeface="Calibri"/>
              </a:defRPr>
            </a:pPr>
            <a:r>
              <a:t>Active engagement without coercion, which is American terminology, can be described as an assertive, though very importantly not aggressive, way of working with Housing First service users.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The emphasis is on engaging with Housing First service users in a positive way that makes them believe that recovery is possible.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is the technique by which Housing First pursues a recovery orientation</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Person-Centred Planning</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encourages individuals towards recovery, but is designed to enable them to build their own path, using the particular mix of services that suits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Everyone using a Housing First service is encouraged and supported to choose the kind of life they want to live.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Choice and control play an important part in this, with Housing First service users making real decisions about the kinds of support and treatment they wish to receive.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Flexible Support for as Long as is Required</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emphasises the right to housing in another sense, which is remaining in contact with a person using Housing First when they are evicted.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Housing First remains in contact with that person and seeks to house them again.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Equally, if someone using Housing First  finds themselves unable to cope with living in their own home and abandons it, Housing First continues to work with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Housing First is committed to the person and not to their housing. Housing First is person-based, not place-based.</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While all Housing First programs </a:t>
            </a:r>
            <a:r>
              <a:rPr u="sng"/>
              <a:t>should</a:t>
            </a:r>
            <a:r>
              <a:t> share these critical elements, there is considerable variation in how the model is applied, based on population served, resource availability, and other factors related to the local context. </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There is no ‘one size fits all’ approach to Housing First.</a:t>
            </a:r>
            <a:br/>
            <a:endParaRPr/>
          </a:p>
          <a:p>
            <a:pPr defTabSz="914400">
              <a:lnSpc>
                <a:spcPct val="100000"/>
              </a:lnSpc>
              <a:defRPr sz="1700">
                <a:latin typeface="Calibri"/>
                <a:ea typeface="Calibri"/>
                <a:cs typeface="Calibri"/>
                <a:sym typeface="Calibri"/>
              </a:defRPr>
            </a:pPr>
            <a:r>
              <a:t>Local context and culture can play a factor, for instance, some localities primarily access the PR market to promote consumer choice, In ireland, the primary choice sought and hoped for in many instances is social housing which has implications for scatter site models and flexibility. </a:t>
            </a:r>
          </a:p>
        </p:txBody>
      </p:sp>
    </p:spTree>
    <p:extLst>
      <p:ext uri="{BB962C8B-B14F-4D97-AF65-F5344CB8AC3E}">
        <p14:creationId xmlns:p14="http://schemas.microsoft.com/office/powerpoint/2010/main" val="302686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pPr defTabSz="914400">
              <a:lnSpc>
                <a:spcPct val="100000"/>
              </a:lnSpc>
              <a:defRPr sz="1700">
                <a:latin typeface="Calibri"/>
                <a:ea typeface="Calibri"/>
                <a:cs typeface="Calibri"/>
                <a:sym typeface="Calibri"/>
              </a:defRPr>
            </a:pPr>
            <a:r>
              <a:t>All ‘Housing First’ services are based on the Pathways model, developed by Dr. Sam Tsemberis, in New York in the early 1990s1. </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The core principles of Housing First in Europe are drawn directly from the Pathways model. However, there are significant differences between some European countries and North America and between European countries themselves.. This means that the core principles for Housing First in Europe do not exactly mirror those of the original Pathways model. The eight core principles of Housing First in Europe, developed in consultation with the advisory board for this Guide, of which Dr. Tsemberis was a member, are:</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b="1">
                <a:latin typeface="Calibri"/>
                <a:ea typeface="Calibri"/>
                <a:cs typeface="Calibri"/>
                <a:sym typeface="Calibri"/>
              </a:defRPr>
            </a:pPr>
            <a:r>
              <a:t>Housing is a human right:</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Housing as a fundamental right includes understanding and reflecting on what that right and housing means, we are talking about homes not merely units of housing</a:t>
            </a:r>
            <a:endParaRPr sz="1800"/>
          </a:p>
          <a:p>
            <a:pPr defTabSz="914400">
              <a:lnSpc>
                <a:spcPct val="100000"/>
              </a:lnSpc>
              <a:defRPr sz="1800">
                <a:latin typeface="Calibri"/>
                <a:ea typeface="Calibri"/>
                <a:cs typeface="Calibri"/>
                <a:sym typeface="Calibri"/>
              </a:defRPr>
            </a:pP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Legal security of tenure</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Affordability</a:t>
            </a:r>
          </a:p>
          <a:p>
            <a:pPr marL="39157" indent="-39157" defTabSz="914400">
              <a:lnSpc>
                <a:spcPct val="100000"/>
              </a:lnSpc>
              <a:buSzPct val="75000"/>
              <a:buFont typeface="Trebuchet MS"/>
              <a:buChar char="•"/>
              <a:defRPr sz="1700" b="1">
                <a:latin typeface="Calibri"/>
                <a:ea typeface="Calibri"/>
                <a:cs typeface="Calibri"/>
                <a:sym typeface="Calibri"/>
              </a:defRPr>
            </a:pPr>
            <a:r>
              <a:t>Habitability</a:t>
            </a:r>
          </a:p>
          <a:p>
            <a:pPr marL="39157" indent="-39157" defTabSz="914400">
              <a:lnSpc>
                <a:spcPct val="100000"/>
              </a:lnSpc>
              <a:buSzPct val="75000"/>
              <a:buFont typeface="Trebuchet MS"/>
              <a:buChar char="•"/>
              <a:defRPr sz="1700" b="1">
                <a:latin typeface="Calibri"/>
                <a:ea typeface="Calibri"/>
                <a:cs typeface="Calibri"/>
                <a:sym typeface="Calibri"/>
              </a:defRPr>
            </a:pPr>
            <a:r>
              <a:t>Availability of services</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Accessibility</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Location</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Cultural adequacy,</a:t>
            </a:r>
            <a:r>
              <a:rPr b="0"/>
              <a:t> i.e. housing should allow people to live in ways that do not disrupt their culture. This means housing should allow for the expression of cultural identity.</a:t>
            </a:r>
          </a:p>
          <a:p>
            <a:pPr defTabSz="914400">
              <a:lnSpc>
                <a:spcPct val="100000"/>
              </a:lnSpc>
              <a:defRPr sz="1700">
                <a:latin typeface="Calibri"/>
                <a:ea typeface="Calibri"/>
                <a:cs typeface="Calibri"/>
                <a:sym typeface="Calibri"/>
              </a:defRPr>
            </a:pPr>
            <a:endParaRPr b="0"/>
          </a:p>
          <a:p>
            <a:pPr defTabSz="914400">
              <a:lnSpc>
                <a:spcPct val="100000"/>
              </a:lnSpc>
              <a:defRPr sz="1700">
                <a:latin typeface="Calibri"/>
                <a:ea typeface="Calibri"/>
                <a:cs typeface="Calibri"/>
                <a:sym typeface="Calibri"/>
              </a:defRPr>
            </a:pPr>
            <a:r>
              <a:t>Housing First emphasises the right that homeless people have to housing.</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Housing First does not expect homeless people to earn their right to housing, or earn a right to remain in housing.</a:t>
            </a:r>
            <a:br/>
            <a:r>
              <a:t/>
            </a:r>
            <a:br/>
            <a:r>
              <a:rPr b="1" i="1"/>
              <a:t>Choice and control for service users</a:t>
            </a:r>
          </a:p>
          <a:p>
            <a:pPr defTabSz="914400">
              <a:lnSpc>
                <a:spcPct val="100000"/>
              </a:lnSpc>
              <a:defRPr sz="1700" b="1" i="1">
                <a:latin typeface="Calibri"/>
                <a:ea typeface="Calibri"/>
                <a:cs typeface="Calibri"/>
                <a:sym typeface="Calibri"/>
              </a:defRPr>
            </a:pPr>
            <a:endParaRPr b="1" i="1"/>
          </a:p>
          <a:p>
            <a:pPr defTabSz="914400">
              <a:lnSpc>
                <a:spcPct val="100000"/>
              </a:lnSpc>
              <a:defRPr sz="1700" i="1">
                <a:latin typeface="Calibri"/>
                <a:ea typeface="Calibri"/>
                <a:cs typeface="Calibri"/>
                <a:sym typeface="Calibri"/>
              </a:defRPr>
            </a:pPr>
            <a:r>
              <a:t>Someone using Housing First is able to exercise real choices about how they live their lives and the kinds of support that they receive.</a:t>
            </a:r>
            <a:endParaRPr sz="1800"/>
          </a:p>
          <a:p>
            <a:pPr defTabSz="914400">
              <a:lnSpc>
                <a:spcPct val="100000"/>
              </a:lnSpc>
              <a:defRPr sz="1800"/>
            </a:pPr>
            <a:endParaRPr sz="1800"/>
          </a:p>
          <a:p>
            <a:pPr defTabSz="914400">
              <a:lnSpc>
                <a:spcPct val="100000"/>
              </a:lnSpc>
              <a:defRPr sz="1700" i="1">
                <a:latin typeface="Calibri"/>
                <a:ea typeface="Calibri"/>
                <a:cs typeface="Calibri"/>
                <a:sym typeface="Calibri"/>
              </a:defRPr>
            </a:pPr>
            <a:r>
              <a:t>This core principle of Housing First centres on enabling homeless people to decide what their needs are and how those needs can be met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All Housing First services work by balancing priorities.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Finding a balance centres on ensuring that service user choice and control is in place, while at the same time working actively to promote the well-being of each service user holistically</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Separation of Housing and Treatment</a:t>
            </a:r>
          </a:p>
          <a:p>
            <a:pPr defTabSz="914400">
              <a:lnSpc>
                <a:spcPct val="100000"/>
              </a:lnSpc>
              <a:defRPr sz="1700" i="1">
                <a:latin typeface="Calibri"/>
                <a:ea typeface="Calibri"/>
                <a:cs typeface="Calibri"/>
                <a:sym typeface="Calibri"/>
              </a:defRPr>
            </a:pPr>
            <a:r>
              <a:t>Housing First ensures the human right to housing is not compromised by requiring service users to engage with treatment either to access housing, or to remain in housing</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Recovery Orientation</a:t>
            </a:r>
          </a:p>
          <a:p>
            <a:pPr defTabSz="914400">
              <a:lnSpc>
                <a:spcPct val="100000"/>
              </a:lnSpc>
              <a:defRPr sz="1700"/>
            </a:pPr>
            <a:r>
              <a:t>R</a:t>
            </a:r>
            <a:r>
              <a:rPr i="1">
                <a:latin typeface="Calibri"/>
                <a:ea typeface="Calibri"/>
                <a:cs typeface="Calibri"/>
                <a:sym typeface="Calibri"/>
              </a:rPr>
              <a:t>ecovery orientation focuses on the overall well-being of an individual.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includes their physical and mental health, their level of social support (from a partner, family or friends) and their level of social integration, i.e. being part of a community and taking an active part in society.</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The concept of recovery can be approached from different angles but centres on an individual gaining a sense of purpose, with the prospect of a better and more secure life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Harm Reduction</a:t>
            </a:r>
          </a:p>
          <a:p>
            <a:pPr defTabSz="914400">
              <a:lnSpc>
                <a:spcPct val="100000"/>
              </a:lnSpc>
              <a:defRPr sz="1700" i="1">
                <a:latin typeface="Calibri"/>
                <a:ea typeface="Calibri"/>
                <a:cs typeface="Calibri"/>
                <a:sym typeface="Calibri"/>
              </a:defRPr>
            </a:pPr>
            <a:r>
              <a:t>Harm reduction is based on the idea that ending problematic drug and alcohol use can be a complex process and that services requiring abstinence, or detoxification, do not work well for many homeless people creating blocks more often than not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 holistic (whole person) approach that seeks to address all the causes and consequences of drug and alcohol use is central to the harm reduction philosophy.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seeks to persuade and support people to modify drug and alcohol use that causes them harm.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offers support, help and treatment, but does not require abstinence from drugs and alcohol.</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Active Engagement without Coercion</a:t>
            </a:r>
          </a:p>
          <a:p>
            <a:pPr defTabSz="914400">
              <a:lnSpc>
                <a:spcPct val="100000"/>
              </a:lnSpc>
              <a:defRPr sz="1700"/>
            </a:pPr>
            <a:endParaRPr/>
          </a:p>
          <a:p>
            <a:pPr defTabSz="914400">
              <a:lnSpc>
                <a:spcPct val="100000"/>
              </a:lnSpc>
              <a:defRPr sz="1700" i="1">
                <a:latin typeface="Calibri"/>
                <a:ea typeface="Calibri"/>
                <a:cs typeface="Calibri"/>
                <a:sym typeface="Calibri"/>
              </a:defRPr>
            </a:pPr>
            <a:r>
              <a:t>Active engagement without coercion, which is American terminology, can be described as an assertive, though very importantly not aggressive, way of working with Housing First service users.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The emphasis is on engaging with Housing First service users in a positive way that makes them believe that recovery is possible.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is the technique by which Housing First pursues a recovery orientation</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Person-Centred Planning</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encourages individuals towards recovery, but is designed to enable them to build their own path, using the particular mix of services that suits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Everyone using a Housing First service is encouraged and supported to choose the kind of life they want to live.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Choice and control play an important part in this, with Housing First service users making real decisions about the kinds of support and treatment they wish to receive.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Flexible Support for as Long as is Required</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emphasises the right to housing in another sense, which is remaining in contact with a person using Housing First when they are evicted.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Housing First remains in contact with that person and seeks to house them again.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Equally, if someone using Housing First  finds themselves unable to cope with living in their own home and abandons it, Housing First continues to work with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Housing First is committed to the person and not to their housing. Housing First is person-based, not place-based.</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While all Housing First programs </a:t>
            </a:r>
            <a:r>
              <a:rPr u="sng"/>
              <a:t>should</a:t>
            </a:r>
            <a:r>
              <a:t> share these critical elements, there is considerable variation in how the model is applied, based on population served, resource availability, and other factors related to the local context. </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There is no ‘one size fits all’ approach to Housing First.</a:t>
            </a:r>
            <a:br/>
            <a:endParaRPr/>
          </a:p>
          <a:p>
            <a:pPr defTabSz="914400">
              <a:lnSpc>
                <a:spcPct val="100000"/>
              </a:lnSpc>
              <a:defRPr sz="1700">
                <a:latin typeface="Calibri"/>
                <a:ea typeface="Calibri"/>
                <a:cs typeface="Calibri"/>
                <a:sym typeface="Calibri"/>
              </a:defRPr>
            </a:pPr>
            <a:r>
              <a:t>Local context and culture can play a factor, for instance, some localities primarily access the PR market to promote consumer choice, In ireland, the primary choice sought and hoped for in many instances is social housing which has implications for scatter site models and flexibility. </a:t>
            </a:r>
          </a:p>
        </p:txBody>
      </p:sp>
    </p:spTree>
    <p:extLst>
      <p:ext uri="{BB962C8B-B14F-4D97-AF65-F5344CB8AC3E}">
        <p14:creationId xmlns:p14="http://schemas.microsoft.com/office/powerpoint/2010/main" val="283362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pPr defTabSz="914400">
              <a:lnSpc>
                <a:spcPct val="100000"/>
              </a:lnSpc>
              <a:defRPr sz="1700">
                <a:latin typeface="Calibri"/>
                <a:ea typeface="Calibri"/>
                <a:cs typeface="Calibri"/>
                <a:sym typeface="Calibri"/>
              </a:defRPr>
            </a:pPr>
            <a:r>
              <a:t>All ‘Housing First’ services are based on the Pathways model, developed by Dr. Sam Tsemberis, in New York in the early 1990s1. </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The core principles of Housing First in Europe are drawn directly from the Pathways model. However, there are significant differences between some European countries and North America and between European countries themselves.. This means that the core principles for Housing First in Europe do not exactly mirror those of the original Pathways model. The eight core principles of Housing First in Europe, developed in consultation with the advisory board for this Guide, of which Dr. Tsemberis was a member, are:</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b="1">
                <a:latin typeface="Calibri"/>
                <a:ea typeface="Calibri"/>
                <a:cs typeface="Calibri"/>
                <a:sym typeface="Calibri"/>
              </a:defRPr>
            </a:pPr>
            <a:r>
              <a:t>Housing is a human right:</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Housing as a fundamental right includes understanding and reflecting on what that right and housing means, we are talking about homes not merely units of housing</a:t>
            </a:r>
            <a:endParaRPr sz="1800"/>
          </a:p>
          <a:p>
            <a:pPr defTabSz="914400">
              <a:lnSpc>
                <a:spcPct val="100000"/>
              </a:lnSpc>
              <a:defRPr sz="1800">
                <a:latin typeface="Calibri"/>
                <a:ea typeface="Calibri"/>
                <a:cs typeface="Calibri"/>
                <a:sym typeface="Calibri"/>
              </a:defRPr>
            </a:pP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Legal security of tenure</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Affordability</a:t>
            </a:r>
          </a:p>
          <a:p>
            <a:pPr marL="39157" indent="-39157" defTabSz="914400">
              <a:lnSpc>
                <a:spcPct val="100000"/>
              </a:lnSpc>
              <a:buSzPct val="75000"/>
              <a:buFont typeface="Trebuchet MS"/>
              <a:buChar char="•"/>
              <a:defRPr sz="1700" b="1">
                <a:latin typeface="Calibri"/>
                <a:ea typeface="Calibri"/>
                <a:cs typeface="Calibri"/>
                <a:sym typeface="Calibri"/>
              </a:defRPr>
            </a:pPr>
            <a:r>
              <a:t>Habitability</a:t>
            </a:r>
          </a:p>
          <a:p>
            <a:pPr marL="39157" indent="-39157" defTabSz="914400">
              <a:lnSpc>
                <a:spcPct val="100000"/>
              </a:lnSpc>
              <a:buSzPct val="75000"/>
              <a:buFont typeface="Trebuchet MS"/>
              <a:buChar char="•"/>
              <a:defRPr sz="1700" b="1">
                <a:latin typeface="Calibri"/>
                <a:ea typeface="Calibri"/>
                <a:cs typeface="Calibri"/>
                <a:sym typeface="Calibri"/>
              </a:defRPr>
            </a:pPr>
            <a:r>
              <a:t>Availability of services</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Accessibility</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Location</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Cultural adequacy,</a:t>
            </a:r>
            <a:r>
              <a:rPr b="0"/>
              <a:t> i.e. housing should allow people to live in ways that do not disrupt their culture. This means housing should allow for the expression of cultural identity.</a:t>
            </a:r>
          </a:p>
          <a:p>
            <a:pPr defTabSz="914400">
              <a:lnSpc>
                <a:spcPct val="100000"/>
              </a:lnSpc>
              <a:defRPr sz="1700">
                <a:latin typeface="Calibri"/>
                <a:ea typeface="Calibri"/>
                <a:cs typeface="Calibri"/>
                <a:sym typeface="Calibri"/>
              </a:defRPr>
            </a:pPr>
            <a:endParaRPr b="0"/>
          </a:p>
          <a:p>
            <a:pPr defTabSz="914400">
              <a:lnSpc>
                <a:spcPct val="100000"/>
              </a:lnSpc>
              <a:defRPr sz="1700">
                <a:latin typeface="Calibri"/>
                <a:ea typeface="Calibri"/>
                <a:cs typeface="Calibri"/>
                <a:sym typeface="Calibri"/>
              </a:defRPr>
            </a:pPr>
            <a:r>
              <a:t>Housing First emphasises the right that homeless people have to housing.</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Housing First does not expect homeless people to earn their right to housing, or earn a right to remain in housing.</a:t>
            </a:r>
            <a:br/>
            <a:r>
              <a:t/>
            </a:r>
            <a:br/>
            <a:r>
              <a:rPr b="1" i="1"/>
              <a:t>Choice and control for service users</a:t>
            </a:r>
          </a:p>
          <a:p>
            <a:pPr defTabSz="914400">
              <a:lnSpc>
                <a:spcPct val="100000"/>
              </a:lnSpc>
              <a:defRPr sz="1700" b="1" i="1">
                <a:latin typeface="Calibri"/>
                <a:ea typeface="Calibri"/>
                <a:cs typeface="Calibri"/>
                <a:sym typeface="Calibri"/>
              </a:defRPr>
            </a:pPr>
            <a:endParaRPr b="1" i="1"/>
          </a:p>
          <a:p>
            <a:pPr defTabSz="914400">
              <a:lnSpc>
                <a:spcPct val="100000"/>
              </a:lnSpc>
              <a:defRPr sz="1700" i="1">
                <a:latin typeface="Calibri"/>
                <a:ea typeface="Calibri"/>
                <a:cs typeface="Calibri"/>
                <a:sym typeface="Calibri"/>
              </a:defRPr>
            </a:pPr>
            <a:r>
              <a:t>Someone using Housing First is able to exercise real choices about how they live their lives and the kinds of support that they receive.</a:t>
            </a:r>
            <a:endParaRPr sz="1800"/>
          </a:p>
          <a:p>
            <a:pPr defTabSz="914400">
              <a:lnSpc>
                <a:spcPct val="100000"/>
              </a:lnSpc>
              <a:defRPr sz="1800"/>
            </a:pPr>
            <a:endParaRPr sz="1800"/>
          </a:p>
          <a:p>
            <a:pPr defTabSz="914400">
              <a:lnSpc>
                <a:spcPct val="100000"/>
              </a:lnSpc>
              <a:defRPr sz="1700" i="1">
                <a:latin typeface="Calibri"/>
                <a:ea typeface="Calibri"/>
                <a:cs typeface="Calibri"/>
                <a:sym typeface="Calibri"/>
              </a:defRPr>
            </a:pPr>
            <a:r>
              <a:t>This core principle of Housing First centres on enabling homeless people to decide what their needs are and how those needs can be met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All Housing First services work by balancing priorities.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Finding a balance centres on ensuring that service user choice and control is in place, while at the same time working actively to promote the well-being of each service user holistically</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Separation of Housing and Treatment</a:t>
            </a:r>
          </a:p>
          <a:p>
            <a:pPr defTabSz="914400">
              <a:lnSpc>
                <a:spcPct val="100000"/>
              </a:lnSpc>
              <a:defRPr sz="1700" i="1">
                <a:latin typeface="Calibri"/>
                <a:ea typeface="Calibri"/>
                <a:cs typeface="Calibri"/>
                <a:sym typeface="Calibri"/>
              </a:defRPr>
            </a:pPr>
            <a:r>
              <a:t>Housing First ensures the human right to housing is not compromised by requiring service users to engage with treatment either to access housing, or to remain in housing</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Recovery Orientation</a:t>
            </a:r>
          </a:p>
          <a:p>
            <a:pPr defTabSz="914400">
              <a:lnSpc>
                <a:spcPct val="100000"/>
              </a:lnSpc>
              <a:defRPr sz="1700"/>
            </a:pPr>
            <a:r>
              <a:t>R</a:t>
            </a:r>
            <a:r>
              <a:rPr i="1">
                <a:latin typeface="Calibri"/>
                <a:ea typeface="Calibri"/>
                <a:cs typeface="Calibri"/>
                <a:sym typeface="Calibri"/>
              </a:rPr>
              <a:t>ecovery orientation focuses on the overall well-being of an individual.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includes their physical and mental health, their level of social support (from a partner, family or friends) and their level of social integration, i.e. being part of a community and taking an active part in society.</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The concept of recovery can be approached from different angles but centres on an individual gaining a sense of purpose, with the prospect of a better and more secure life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Harm Reduction</a:t>
            </a:r>
          </a:p>
          <a:p>
            <a:pPr defTabSz="914400">
              <a:lnSpc>
                <a:spcPct val="100000"/>
              </a:lnSpc>
              <a:defRPr sz="1700" i="1">
                <a:latin typeface="Calibri"/>
                <a:ea typeface="Calibri"/>
                <a:cs typeface="Calibri"/>
                <a:sym typeface="Calibri"/>
              </a:defRPr>
            </a:pPr>
            <a:r>
              <a:t>Harm reduction is based on the idea that ending problematic drug and alcohol use can be a complex process and that services requiring abstinence, or detoxification, do not work well for many homeless people creating blocks more often than not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 holistic (whole person) approach that seeks to address all the causes and consequences of drug and alcohol use is central to the harm reduction philosophy.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seeks to persuade and support people to modify drug and alcohol use that causes them harm.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offers support, help and treatment, but does not require abstinence from drugs and alcohol.</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Active Engagement without Coercion</a:t>
            </a:r>
          </a:p>
          <a:p>
            <a:pPr defTabSz="914400">
              <a:lnSpc>
                <a:spcPct val="100000"/>
              </a:lnSpc>
              <a:defRPr sz="1700"/>
            </a:pPr>
            <a:endParaRPr/>
          </a:p>
          <a:p>
            <a:pPr defTabSz="914400">
              <a:lnSpc>
                <a:spcPct val="100000"/>
              </a:lnSpc>
              <a:defRPr sz="1700" i="1">
                <a:latin typeface="Calibri"/>
                <a:ea typeface="Calibri"/>
                <a:cs typeface="Calibri"/>
                <a:sym typeface="Calibri"/>
              </a:defRPr>
            </a:pPr>
            <a:r>
              <a:t>Active engagement without coercion, which is American terminology, can be described as an assertive, though very importantly not aggressive, way of working with Housing First service users.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The emphasis is on engaging with Housing First service users in a positive way that makes them believe that recovery is possible.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is the technique by which Housing First pursues a recovery orientation</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Person-Centred Planning</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encourages individuals towards recovery, but is designed to enable them to build their own path, using the particular mix of services that suits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Everyone using a Housing First service is encouraged and supported to choose the kind of life they want to live.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Choice and control play an important part in this, with Housing First service users making real decisions about the kinds of support and treatment they wish to receive.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Flexible Support for as Long as is Required</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emphasises the right to housing in another sense, which is remaining in contact with a person using Housing First when they are evicted.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Housing First remains in contact with that person and seeks to house them again.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Equally, if someone using Housing First  finds themselves unable to cope with living in their own home and abandons it, Housing First continues to work with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Housing First is committed to the person and not to their housing. Housing First is person-based, not place-based.</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While all Housing First programs </a:t>
            </a:r>
            <a:r>
              <a:rPr u="sng"/>
              <a:t>should</a:t>
            </a:r>
            <a:r>
              <a:t> share these critical elements, there is considerable variation in how the model is applied, based on population served, resource availability, and other factors related to the local context. </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There is no ‘one size fits all’ approach to Housing First.</a:t>
            </a:r>
            <a:br/>
            <a:endParaRPr/>
          </a:p>
          <a:p>
            <a:pPr defTabSz="914400">
              <a:lnSpc>
                <a:spcPct val="100000"/>
              </a:lnSpc>
              <a:defRPr sz="1700">
                <a:latin typeface="Calibri"/>
                <a:ea typeface="Calibri"/>
                <a:cs typeface="Calibri"/>
                <a:sym typeface="Calibri"/>
              </a:defRPr>
            </a:pPr>
            <a:r>
              <a:t>Local context and culture can play a factor, for instance, some localities primarily access the PR market to promote consumer choice, In ireland, the primary choice sought and hoped for in many instances is social housing which has implications for scatter site models and flexibility. </a:t>
            </a:r>
          </a:p>
        </p:txBody>
      </p:sp>
    </p:spTree>
    <p:extLst>
      <p:ext uri="{BB962C8B-B14F-4D97-AF65-F5344CB8AC3E}">
        <p14:creationId xmlns:p14="http://schemas.microsoft.com/office/powerpoint/2010/main" val="3978955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pPr defTabSz="914400">
              <a:lnSpc>
                <a:spcPct val="100000"/>
              </a:lnSpc>
              <a:defRPr sz="1700">
                <a:latin typeface="Calibri"/>
                <a:ea typeface="Calibri"/>
                <a:cs typeface="Calibri"/>
                <a:sym typeface="Calibri"/>
              </a:defRPr>
            </a:pPr>
            <a:r>
              <a:t>All ‘Housing First’ services are based on the Pathways model, developed by Dr. Sam Tsemberis, in New York in the early 1990s1. </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The core principles of Housing First in Europe are drawn directly from the Pathways model. However, there are significant differences between some European countries and North America and between European countries themselves.. This means that the core principles for Housing First in Europe do not exactly mirror those of the original Pathways model. The eight core principles of Housing First in Europe, developed in consultation with the advisory board for this Guide, of which Dr. Tsemberis was a member, are:</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b="1">
                <a:latin typeface="Calibri"/>
                <a:ea typeface="Calibri"/>
                <a:cs typeface="Calibri"/>
                <a:sym typeface="Calibri"/>
              </a:defRPr>
            </a:pPr>
            <a:r>
              <a:t>Housing is a human right:</a:t>
            </a: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Housing as a fundamental right includes understanding and reflecting on what that right and housing means, we are talking about homes not merely units of housing</a:t>
            </a:r>
            <a:endParaRPr sz="1800"/>
          </a:p>
          <a:p>
            <a:pPr defTabSz="914400">
              <a:lnSpc>
                <a:spcPct val="100000"/>
              </a:lnSpc>
              <a:defRPr sz="1800">
                <a:latin typeface="Calibri"/>
                <a:ea typeface="Calibri"/>
                <a:cs typeface="Calibri"/>
                <a:sym typeface="Calibri"/>
              </a:defRPr>
            </a:pP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Legal security of tenure</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Affordability</a:t>
            </a:r>
          </a:p>
          <a:p>
            <a:pPr marL="39157" indent="-39157" defTabSz="914400">
              <a:lnSpc>
                <a:spcPct val="100000"/>
              </a:lnSpc>
              <a:buSzPct val="75000"/>
              <a:buFont typeface="Trebuchet MS"/>
              <a:buChar char="•"/>
              <a:defRPr sz="1700" b="1">
                <a:latin typeface="Calibri"/>
                <a:ea typeface="Calibri"/>
                <a:cs typeface="Calibri"/>
                <a:sym typeface="Calibri"/>
              </a:defRPr>
            </a:pPr>
            <a:r>
              <a:t>Habitability</a:t>
            </a:r>
          </a:p>
          <a:p>
            <a:pPr marL="39157" indent="-39157" defTabSz="914400">
              <a:lnSpc>
                <a:spcPct val="100000"/>
              </a:lnSpc>
              <a:buSzPct val="75000"/>
              <a:buFont typeface="Trebuchet MS"/>
              <a:buChar char="•"/>
              <a:defRPr sz="1700" b="1">
                <a:latin typeface="Calibri"/>
                <a:ea typeface="Calibri"/>
                <a:cs typeface="Calibri"/>
                <a:sym typeface="Calibri"/>
              </a:defRPr>
            </a:pPr>
            <a:r>
              <a:t>Availability of services</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Accessibility</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Location</a:t>
            </a:r>
            <a:endParaRPr sz="1800"/>
          </a:p>
          <a:p>
            <a:pPr marL="39157" indent="-39157" defTabSz="914400">
              <a:lnSpc>
                <a:spcPct val="100000"/>
              </a:lnSpc>
              <a:buSzPct val="75000"/>
              <a:buFont typeface="Trebuchet MS"/>
              <a:buChar char="•"/>
              <a:defRPr sz="1700" b="1">
                <a:latin typeface="Calibri"/>
                <a:ea typeface="Calibri"/>
                <a:cs typeface="Calibri"/>
                <a:sym typeface="Calibri"/>
              </a:defRPr>
            </a:pPr>
            <a:r>
              <a:t>Cultural adequacy,</a:t>
            </a:r>
            <a:r>
              <a:rPr b="0"/>
              <a:t> i.e. housing should allow people to live in ways that do not disrupt their culture. This means housing should allow for the expression of cultural identity.</a:t>
            </a:r>
          </a:p>
          <a:p>
            <a:pPr defTabSz="914400">
              <a:lnSpc>
                <a:spcPct val="100000"/>
              </a:lnSpc>
              <a:defRPr sz="1700">
                <a:latin typeface="Calibri"/>
                <a:ea typeface="Calibri"/>
                <a:cs typeface="Calibri"/>
                <a:sym typeface="Calibri"/>
              </a:defRPr>
            </a:pPr>
            <a:endParaRPr b="0"/>
          </a:p>
          <a:p>
            <a:pPr defTabSz="914400">
              <a:lnSpc>
                <a:spcPct val="100000"/>
              </a:lnSpc>
              <a:defRPr sz="1700">
                <a:latin typeface="Calibri"/>
                <a:ea typeface="Calibri"/>
                <a:cs typeface="Calibri"/>
                <a:sym typeface="Calibri"/>
              </a:defRPr>
            </a:pPr>
            <a:r>
              <a:t>Housing First emphasises the right that homeless people have to housing.</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Housing First does not expect homeless people to earn their right to housing, or earn a right to remain in housing.</a:t>
            </a:r>
            <a:br/>
            <a:r>
              <a:t/>
            </a:r>
            <a:br/>
            <a:r>
              <a:rPr b="1" i="1"/>
              <a:t>Choice and control for service users</a:t>
            </a:r>
          </a:p>
          <a:p>
            <a:pPr defTabSz="914400">
              <a:lnSpc>
                <a:spcPct val="100000"/>
              </a:lnSpc>
              <a:defRPr sz="1700" b="1" i="1">
                <a:latin typeface="Calibri"/>
                <a:ea typeface="Calibri"/>
                <a:cs typeface="Calibri"/>
                <a:sym typeface="Calibri"/>
              </a:defRPr>
            </a:pPr>
            <a:endParaRPr b="1" i="1"/>
          </a:p>
          <a:p>
            <a:pPr defTabSz="914400">
              <a:lnSpc>
                <a:spcPct val="100000"/>
              </a:lnSpc>
              <a:defRPr sz="1700" i="1">
                <a:latin typeface="Calibri"/>
                <a:ea typeface="Calibri"/>
                <a:cs typeface="Calibri"/>
                <a:sym typeface="Calibri"/>
              </a:defRPr>
            </a:pPr>
            <a:r>
              <a:t>Someone using Housing First is able to exercise real choices about how they live their lives and the kinds of support that they receive.</a:t>
            </a:r>
            <a:endParaRPr sz="1800"/>
          </a:p>
          <a:p>
            <a:pPr defTabSz="914400">
              <a:lnSpc>
                <a:spcPct val="100000"/>
              </a:lnSpc>
              <a:defRPr sz="1800"/>
            </a:pPr>
            <a:endParaRPr sz="1800"/>
          </a:p>
          <a:p>
            <a:pPr defTabSz="914400">
              <a:lnSpc>
                <a:spcPct val="100000"/>
              </a:lnSpc>
              <a:defRPr sz="1700" i="1">
                <a:latin typeface="Calibri"/>
                <a:ea typeface="Calibri"/>
                <a:cs typeface="Calibri"/>
                <a:sym typeface="Calibri"/>
              </a:defRPr>
            </a:pPr>
            <a:r>
              <a:t>This core principle of Housing First centres on enabling homeless people to decide what their needs are and how those needs can be met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All Housing First services work by balancing priorities.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Finding a balance centres on ensuring that service user choice and control is in place, while at the same time working actively to promote the well-being of each service user holistically</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Separation of Housing and Treatment</a:t>
            </a:r>
          </a:p>
          <a:p>
            <a:pPr defTabSz="914400">
              <a:lnSpc>
                <a:spcPct val="100000"/>
              </a:lnSpc>
              <a:defRPr sz="1700" i="1">
                <a:latin typeface="Calibri"/>
                <a:ea typeface="Calibri"/>
                <a:cs typeface="Calibri"/>
                <a:sym typeface="Calibri"/>
              </a:defRPr>
            </a:pPr>
            <a:r>
              <a:t>Housing First ensures the human right to housing is not compromised by requiring service users to engage with treatment either to access housing, or to remain in housing</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Recovery Orientation</a:t>
            </a:r>
          </a:p>
          <a:p>
            <a:pPr defTabSz="914400">
              <a:lnSpc>
                <a:spcPct val="100000"/>
              </a:lnSpc>
              <a:defRPr sz="1700"/>
            </a:pPr>
            <a:r>
              <a:t>R</a:t>
            </a:r>
            <a:r>
              <a:rPr i="1">
                <a:latin typeface="Calibri"/>
                <a:ea typeface="Calibri"/>
                <a:cs typeface="Calibri"/>
                <a:sym typeface="Calibri"/>
              </a:rPr>
              <a:t>ecovery orientation focuses on the overall well-being of an individual.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includes their physical and mental health, their level of social support (from a partner, family or friends) and their level of social integration, i.e. being part of a community and taking an active part in society.</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The concept of recovery can be approached from different angles but centres on an individual gaining a sense of purpose, with the prospect of a better and more secure life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Harm Reduction</a:t>
            </a:r>
          </a:p>
          <a:p>
            <a:pPr defTabSz="914400">
              <a:lnSpc>
                <a:spcPct val="100000"/>
              </a:lnSpc>
              <a:defRPr sz="1700" i="1">
                <a:latin typeface="Calibri"/>
                <a:ea typeface="Calibri"/>
                <a:cs typeface="Calibri"/>
                <a:sym typeface="Calibri"/>
              </a:defRPr>
            </a:pPr>
            <a:r>
              <a:t>Harm reduction is based on the idea that ending problematic drug and alcohol use can be a complex process and that services requiring abstinence, or detoxification, do not work well for many homeless people creating blocks more often than not</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A holistic (whole person) approach that seeks to address all the causes and consequences of drug and alcohol use is central to the harm reduction philosophy.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seeks to persuade and support people to modify drug and alcohol use that causes them harm.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Harm reduction offers support, help and treatment, but does not require abstinence from drugs and alcohol.</a:t>
            </a:r>
          </a:p>
          <a:p>
            <a:pPr defTabSz="914400">
              <a:lnSpc>
                <a:spcPct val="100000"/>
              </a:lnSpc>
              <a:defRPr sz="1700" i="1">
                <a:latin typeface="Calibri"/>
                <a:ea typeface="Calibri"/>
                <a:cs typeface="Calibri"/>
                <a:sym typeface="Calibri"/>
              </a:defRPr>
            </a:pPr>
            <a:endParaRPr/>
          </a:p>
          <a:p>
            <a:pPr defTabSz="914400">
              <a:lnSpc>
                <a:spcPct val="100000"/>
              </a:lnSpc>
              <a:defRPr sz="1700" b="1" i="1">
                <a:latin typeface="Calibri"/>
                <a:ea typeface="Calibri"/>
                <a:cs typeface="Calibri"/>
                <a:sym typeface="Calibri"/>
              </a:defRPr>
            </a:pPr>
            <a:r>
              <a:t>Active Engagement without Coercion</a:t>
            </a:r>
          </a:p>
          <a:p>
            <a:pPr defTabSz="914400">
              <a:lnSpc>
                <a:spcPct val="100000"/>
              </a:lnSpc>
              <a:defRPr sz="1700"/>
            </a:pPr>
            <a:endParaRPr/>
          </a:p>
          <a:p>
            <a:pPr defTabSz="914400">
              <a:lnSpc>
                <a:spcPct val="100000"/>
              </a:lnSpc>
              <a:defRPr sz="1700" i="1">
                <a:latin typeface="Calibri"/>
                <a:ea typeface="Calibri"/>
                <a:cs typeface="Calibri"/>
                <a:sym typeface="Calibri"/>
              </a:defRPr>
            </a:pPr>
            <a:r>
              <a:t>Active engagement without coercion, which is American terminology, can be described as an assertive, though very importantly not aggressive, way of working with Housing First service users.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The emphasis is on engaging with Housing First service users in a positive way that makes them believe that recovery is possible.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This is the technique by which Housing First pursues a recovery orientation</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Person-Centred Planning</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encourages individuals towards recovery, but is designed to enable them to build their own path, using the particular mix of services that suits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Everyone using a Housing First service is encouraged and supported to choose the kind of life they want to live.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Choice and control play an important part in this, with Housing First service users making real decisions about the kinds of support and treatment they wish to receive.</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b="1" i="1">
                <a:latin typeface="Calibri"/>
                <a:ea typeface="Calibri"/>
                <a:cs typeface="Calibri"/>
                <a:sym typeface="Calibri"/>
              </a:defRPr>
            </a:pPr>
            <a:r>
              <a:t>Flexible Support for as Long as is Required</a:t>
            </a:r>
          </a:p>
          <a:p>
            <a:pPr defTabSz="914400">
              <a:lnSpc>
                <a:spcPct val="100000"/>
              </a:lnSpc>
              <a:defRPr sz="1700"/>
            </a:pPr>
            <a:endParaRPr/>
          </a:p>
          <a:p>
            <a:pPr defTabSz="914400">
              <a:lnSpc>
                <a:spcPct val="100000"/>
              </a:lnSpc>
              <a:defRPr sz="1700" i="1">
                <a:latin typeface="Calibri"/>
                <a:ea typeface="Calibri"/>
                <a:cs typeface="Calibri"/>
                <a:sym typeface="Calibri"/>
              </a:defRPr>
            </a:pPr>
            <a:r>
              <a:t>Housing First emphasises the right to housing in another sense, which is remaining in contact with a person using Housing First when they are evicted.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Housing First remains in contact with that person and seeks to house them again. </a:t>
            </a:r>
            <a:endParaRPr sz="1800"/>
          </a:p>
          <a:p>
            <a:pPr defTabSz="914400">
              <a:lnSpc>
                <a:spcPct val="100000"/>
              </a:lnSpc>
              <a:defRPr sz="1800" i="1">
                <a:latin typeface="Calibri"/>
                <a:ea typeface="Calibri"/>
                <a:cs typeface="Calibri"/>
                <a:sym typeface="Calibri"/>
              </a:defRPr>
            </a:pPr>
            <a:endParaRPr sz="1800"/>
          </a:p>
          <a:p>
            <a:pPr defTabSz="914400">
              <a:lnSpc>
                <a:spcPct val="100000"/>
              </a:lnSpc>
              <a:defRPr sz="1700" i="1">
                <a:latin typeface="Calibri"/>
                <a:ea typeface="Calibri"/>
                <a:cs typeface="Calibri"/>
                <a:sym typeface="Calibri"/>
              </a:defRPr>
            </a:pPr>
            <a:r>
              <a:t>Equally, if someone using Housing First  finds themselves unable to cope with living in their own home and abandons it, Housing First continues to work with them.</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r>
              <a:t>Housing First is committed to the person and not to their housing. Housing First is person-based, not place-based.</a:t>
            </a:r>
          </a:p>
          <a:p>
            <a:pPr defTabSz="914400">
              <a:lnSpc>
                <a:spcPct val="100000"/>
              </a:lnSpc>
              <a:defRPr sz="1700" i="1">
                <a:latin typeface="Calibri"/>
                <a:ea typeface="Calibri"/>
                <a:cs typeface="Calibri"/>
                <a:sym typeface="Calibri"/>
              </a:defRPr>
            </a:pPr>
            <a:endParaRPr/>
          </a:p>
          <a:p>
            <a:pPr defTabSz="914400">
              <a:lnSpc>
                <a:spcPct val="100000"/>
              </a:lnSpc>
              <a:defRPr sz="1700" i="1">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endParaRPr/>
          </a:p>
          <a:p>
            <a:pPr defTabSz="914400">
              <a:lnSpc>
                <a:spcPct val="100000"/>
              </a:lnSpc>
              <a:defRPr sz="1700">
                <a:latin typeface="Calibri"/>
                <a:ea typeface="Calibri"/>
                <a:cs typeface="Calibri"/>
                <a:sym typeface="Calibri"/>
              </a:defRPr>
            </a:pPr>
            <a:r>
              <a:t>While all Housing First programs </a:t>
            </a:r>
            <a:r>
              <a:rPr u="sng"/>
              <a:t>should</a:t>
            </a:r>
            <a:r>
              <a:t> share these critical elements, there is considerable variation in how the model is applied, based on population served, resource availability, and other factors related to the local context. </a:t>
            </a:r>
            <a:endParaRPr sz="1800"/>
          </a:p>
          <a:p>
            <a:pPr defTabSz="914400">
              <a:lnSpc>
                <a:spcPct val="100000"/>
              </a:lnSpc>
              <a:defRPr sz="1800">
                <a:latin typeface="Calibri"/>
                <a:ea typeface="Calibri"/>
                <a:cs typeface="Calibri"/>
                <a:sym typeface="Calibri"/>
              </a:defRPr>
            </a:pPr>
            <a:endParaRPr sz="1800"/>
          </a:p>
          <a:p>
            <a:pPr defTabSz="914400">
              <a:lnSpc>
                <a:spcPct val="100000"/>
              </a:lnSpc>
              <a:defRPr sz="1700">
                <a:latin typeface="Calibri"/>
                <a:ea typeface="Calibri"/>
                <a:cs typeface="Calibri"/>
                <a:sym typeface="Calibri"/>
              </a:defRPr>
            </a:pPr>
            <a:r>
              <a:t>There is no ‘one size fits all’ approach to Housing First.</a:t>
            </a:r>
            <a:br/>
            <a:endParaRPr/>
          </a:p>
          <a:p>
            <a:pPr defTabSz="914400">
              <a:lnSpc>
                <a:spcPct val="100000"/>
              </a:lnSpc>
              <a:defRPr sz="1700">
                <a:latin typeface="Calibri"/>
                <a:ea typeface="Calibri"/>
                <a:cs typeface="Calibri"/>
                <a:sym typeface="Calibri"/>
              </a:defRPr>
            </a:pPr>
            <a:r>
              <a:t>Local context and culture can play a factor, for instance, some localities primarily access the PR market to promote consumer choice, In ireland, the primary choice sought and hoped for in many instances is social housing which has implications for scatter site models and flexibility. </a:t>
            </a:r>
          </a:p>
        </p:txBody>
      </p:sp>
    </p:spTree>
    <p:extLst>
      <p:ext uri="{BB962C8B-B14F-4D97-AF65-F5344CB8AC3E}">
        <p14:creationId xmlns:p14="http://schemas.microsoft.com/office/powerpoint/2010/main" val="351133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270000" y="0"/>
            <a:ext cx="10464800" cy="4940300"/>
          </a:xfrm>
          <a:prstGeom prst="rect">
            <a:avLst/>
          </a:prstGeom>
        </p:spPr>
        <p:txBody>
          <a:bodyPr anchor="b"/>
          <a:lstStyle/>
          <a:p>
            <a:r>
              <a:t>Titolo Testo</a:t>
            </a:r>
          </a:p>
        </p:txBody>
      </p:sp>
      <p:sp>
        <p:nvSpPr>
          <p:cNvPr id="12" name="Corpo livello uno…"/>
          <p:cNvSpPr txBox="1">
            <a:spLocks noGrp="1"/>
          </p:cNvSpPr>
          <p:nvPr>
            <p:ph type="body" sz="half" idx="1"/>
          </p:nvPr>
        </p:nvSpPr>
        <p:spPr>
          <a:xfrm>
            <a:off x="1270000" y="5029200"/>
            <a:ext cx="10464800" cy="47244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Otsikkodia">
    <p:spTree>
      <p:nvGrpSpPr>
        <p:cNvPr id="1" name=""/>
        <p:cNvGrpSpPr/>
        <p:nvPr/>
      </p:nvGrpSpPr>
      <p:grpSpPr>
        <a:xfrm>
          <a:off x="0" y="0"/>
          <a:ext cx="0" cy="0"/>
          <a:chOff x="0" y="0"/>
          <a:chExt cx="0" cy="0"/>
        </a:xfrm>
      </p:grpSpPr>
      <p:pic>
        <p:nvPicPr>
          <p:cNvPr id="94" name="image1.jpeg" descr="image1.jpeg"/>
          <p:cNvPicPr>
            <a:picLocks noChangeAspect="1"/>
          </p:cNvPicPr>
          <p:nvPr/>
        </p:nvPicPr>
        <p:blipFill>
          <a:blip r:embed="rId2" cstate="print">
            <a:extLst/>
          </a:blip>
          <a:stretch>
            <a:fillRect/>
          </a:stretch>
        </p:blipFill>
        <p:spPr>
          <a:xfrm>
            <a:off x="-3" y="6117"/>
            <a:ext cx="12828859" cy="585656"/>
          </a:xfrm>
          <a:prstGeom prst="rect">
            <a:avLst/>
          </a:prstGeom>
          <a:ln w="12700">
            <a:miter lim="400000"/>
          </a:ln>
        </p:spPr>
      </p:pic>
      <p:pic>
        <p:nvPicPr>
          <p:cNvPr id="95" name="image1.png" descr="image1.png"/>
          <p:cNvPicPr>
            <a:picLocks noChangeAspect="1"/>
          </p:cNvPicPr>
          <p:nvPr/>
        </p:nvPicPr>
        <p:blipFill>
          <a:blip r:embed="rId3" cstate="print">
            <a:extLst/>
          </a:blip>
          <a:stretch>
            <a:fillRect/>
          </a:stretch>
        </p:blipFill>
        <p:spPr>
          <a:xfrm>
            <a:off x="10777139" y="492196"/>
            <a:ext cx="2446499" cy="1396543"/>
          </a:xfrm>
          <a:prstGeom prst="rect">
            <a:avLst/>
          </a:prstGeom>
          <a:ln w="12700">
            <a:miter lim="400000"/>
          </a:ln>
        </p:spPr>
      </p:pic>
      <p:pic>
        <p:nvPicPr>
          <p:cNvPr id="96" name="image2.jpeg" descr="image2.jpeg"/>
          <p:cNvPicPr>
            <a:picLocks noChangeAspect="1"/>
          </p:cNvPicPr>
          <p:nvPr/>
        </p:nvPicPr>
        <p:blipFill>
          <a:blip r:embed="rId4" cstate="print">
            <a:extLst/>
          </a:blip>
          <a:stretch>
            <a:fillRect/>
          </a:stretch>
        </p:blipFill>
        <p:spPr>
          <a:xfrm>
            <a:off x="2275838" y="9262588"/>
            <a:ext cx="10728964" cy="489792"/>
          </a:xfrm>
          <a:prstGeom prst="rect">
            <a:avLst/>
          </a:prstGeom>
          <a:ln w="12700">
            <a:miter lim="400000"/>
          </a:ln>
        </p:spPr>
      </p:pic>
      <p:sp>
        <p:nvSpPr>
          <p:cNvPr id="97" name="Titolo Testo"/>
          <p:cNvSpPr txBox="1">
            <a:spLocks noGrp="1"/>
          </p:cNvSpPr>
          <p:nvPr>
            <p:ph type="title"/>
          </p:nvPr>
        </p:nvSpPr>
        <p:spPr>
          <a:xfrm>
            <a:off x="1625599" y="0"/>
            <a:ext cx="9753604" cy="5272993"/>
          </a:xfrm>
          <a:prstGeom prst="rect">
            <a:avLst/>
          </a:prstGeom>
        </p:spPr>
        <p:txBody>
          <a:bodyPr lIns="48766" tIns="48766" rIns="48766" bIns="48766" anchor="b"/>
          <a:lstStyle>
            <a:lvl1pPr defTabSz="914400">
              <a:lnSpc>
                <a:spcPct val="90000"/>
              </a:lnSpc>
              <a:defRPr sz="8400" b="1" spc="-208">
                <a:latin typeface="Verdana"/>
                <a:ea typeface="Verdana"/>
                <a:cs typeface="Verdana"/>
                <a:sym typeface="Verdana"/>
              </a:defRPr>
            </a:lvl1pPr>
          </a:lstStyle>
          <a:p>
            <a:r>
              <a:t>Titolo Testo</a:t>
            </a:r>
          </a:p>
        </p:txBody>
      </p:sp>
      <p:sp>
        <p:nvSpPr>
          <p:cNvPr id="98" name="Corpo livello uno…"/>
          <p:cNvSpPr txBox="1">
            <a:spLocks noGrp="1"/>
          </p:cNvSpPr>
          <p:nvPr>
            <p:ph type="body" sz="half" idx="1"/>
          </p:nvPr>
        </p:nvSpPr>
        <p:spPr>
          <a:xfrm>
            <a:off x="1625599" y="5371203"/>
            <a:ext cx="9753604" cy="4382397"/>
          </a:xfrm>
          <a:prstGeom prst="rect">
            <a:avLst/>
          </a:prstGeom>
        </p:spPr>
        <p:txBody>
          <a:bodyPr lIns="48766" tIns="48766" rIns="48766" bIns="48766" anchor="t"/>
          <a:lstStyle>
            <a:lvl1pPr marL="0" indent="0" algn="ctr" defTabSz="914400">
              <a:lnSpc>
                <a:spcPct val="90000"/>
              </a:lnSpc>
              <a:spcBef>
                <a:spcPts val="1000"/>
              </a:spcBef>
              <a:buSzTx/>
              <a:buNone/>
              <a:defRPr sz="3400" spc="-208">
                <a:latin typeface="Verdana"/>
                <a:ea typeface="Verdana"/>
                <a:cs typeface="Verdana"/>
                <a:sym typeface="Verdana"/>
              </a:defRPr>
            </a:lvl1pPr>
            <a:lvl2pPr marL="0" indent="0" algn="ctr" defTabSz="914400">
              <a:lnSpc>
                <a:spcPct val="90000"/>
              </a:lnSpc>
              <a:spcBef>
                <a:spcPts val="1000"/>
              </a:spcBef>
              <a:buSzTx/>
              <a:buNone/>
              <a:defRPr sz="3400" spc="-208">
                <a:latin typeface="Verdana"/>
                <a:ea typeface="Verdana"/>
                <a:cs typeface="Verdana"/>
                <a:sym typeface="Verdana"/>
              </a:defRPr>
            </a:lvl2pPr>
            <a:lvl3pPr marL="0" indent="0" algn="ctr" defTabSz="914400">
              <a:lnSpc>
                <a:spcPct val="90000"/>
              </a:lnSpc>
              <a:spcBef>
                <a:spcPts val="1000"/>
              </a:spcBef>
              <a:buSzTx/>
              <a:buNone/>
              <a:defRPr sz="3400" spc="-208">
                <a:latin typeface="Verdana"/>
                <a:ea typeface="Verdana"/>
                <a:cs typeface="Verdana"/>
                <a:sym typeface="Verdana"/>
              </a:defRPr>
            </a:lvl3pPr>
            <a:lvl4pPr marL="0" indent="0" algn="ctr" defTabSz="914400">
              <a:lnSpc>
                <a:spcPct val="90000"/>
              </a:lnSpc>
              <a:spcBef>
                <a:spcPts val="1000"/>
              </a:spcBef>
              <a:buSzTx/>
              <a:buNone/>
              <a:defRPr sz="3400" spc="-208">
                <a:latin typeface="Verdana"/>
                <a:ea typeface="Verdana"/>
                <a:cs typeface="Verdana"/>
                <a:sym typeface="Verdana"/>
              </a:defRPr>
            </a:lvl4pPr>
            <a:lvl5pPr marL="0" indent="0" algn="ctr" defTabSz="914400">
              <a:lnSpc>
                <a:spcPct val="90000"/>
              </a:lnSpc>
              <a:spcBef>
                <a:spcPts val="1000"/>
              </a:spcBef>
              <a:buSzTx/>
              <a:buNone/>
              <a:defRPr sz="3400" spc="-208">
                <a:latin typeface="Verdana"/>
                <a:ea typeface="Verdana"/>
                <a:cs typeface="Verdana"/>
                <a:sym typeface="Verdana"/>
              </a:defRPr>
            </a:lvl5pPr>
          </a:lstStyle>
          <a:p>
            <a:r>
              <a:t>Corpo livello uno</a:t>
            </a:r>
          </a:p>
          <a:p>
            <a:pPr lvl="1"/>
            <a:r>
              <a:t>Corpo livello due</a:t>
            </a:r>
          </a:p>
          <a:p>
            <a:pPr lvl="2"/>
            <a:r>
              <a:t>Corpo livello tre</a:t>
            </a:r>
          </a:p>
          <a:p>
            <a:pPr lvl="3"/>
            <a:r>
              <a:t>Corpo livello quattro</a:t>
            </a:r>
          </a:p>
          <a:p>
            <a:pPr lvl="4"/>
            <a:r>
              <a:t>Corpo livello cinque</a:t>
            </a:r>
          </a:p>
        </p:txBody>
      </p:sp>
      <p:sp>
        <p:nvSpPr>
          <p:cNvPr id="99" name="Numero diapositiva"/>
          <p:cNvSpPr txBox="1">
            <a:spLocks noGrp="1"/>
          </p:cNvSpPr>
          <p:nvPr>
            <p:ph type="sldNum" sz="quarter" idx="2"/>
          </p:nvPr>
        </p:nvSpPr>
        <p:spPr>
          <a:xfrm>
            <a:off x="12333187" y="9337512"/>
            <a:ext cx="399158" cy="338833"/>
          </a:xfrm>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Otsikkodia">
    <p:spTree>
      <p:nvGrpSpPr>
        <p:cNvPr id="1" name=""/>
        <p:cNvGrpSpPr/>
        <p:nvPr/>
      </p:nvGrpSpPr>
      <p:grpSpPr>
        <a:xfrm>
          <a:off x="0" y="0"/>
          <a:ext cx="0" cy="0"/>
          <a:chOff x="0" y="0"/>
          <a:chExt cx="0" cy="0"/>
        </a:xfrm>
      </p:grpSpPr>
      <p:pic>
        <p:nvPicPr>
          <p:cNvPr id="106" name="image1.jpeg" descr="image1.jpeg"/>
          <p:cNvPicPr>
            <a:picLocks noChangeAspect="1"/>
          </p:cNvPicPr>
          <p:nvPr/>
        </p:nvPicPr>
        <p:blipFill>
          <a:blip r:embed="rId2" cstate="print">
            <a:extLst/>
          </a:blip>
          <a:stretch>
            <a:fillRect/>
          </a:stretch>
        </p:blipFill>
        <p:spPr>
          <a:xfrm>
            <a:off x="-3" y="6117"/>
            <a:ext cx="12828859" cy="585656"/>
          </a:xfrm>
          <a:prstGeom prst="rect">
            <a:avLst/>
          </a:prstGeom>
          <a:ln w="12700">
            <a:miter lim="400000"/>
          </a:ln>
        </p:spPr>
      </p:pic>
      <p:pic>
        <p:nvPicPr>
          <p:cNvPr id="107" name="image1.png" descr="image1.png"/>
          <p:cNvPicPr>
            <a:picLocks noChangeAspect="1"/>
          </p:cNvPicPr>
          <p:nvPr/>
        </p:nvPicPr>
        <p:blipFill>
          <a:blip r:embed="rId3" cstate="print">
            <a:extLst/>
          </a:blip>
          <a:stretch>
            <a:fillRect/>
          </a:stretch>
        </p:blipFill>
        <p:spPr>
          <a:xfrm>
            <a:off x="10777139" y="492196"/>
            <a:ext cx="2446499" cy="1396543"/>
          </a:xfrm>
          <a:prstGeom prst="rect">
            <a:avLst/>
          </a:prstGeom>
          <a:ln w="12700">
            <a:miter lim="400000"/>
          </a:ln>
        </p:spPr>
      </p:pic>
      <p:pic>
        <p:nvPicPr>
          <p:cNvPr id="108" name="image2.jpeg" descr="image2.jpeg"/>
          <p:cNvPicPr>
            <a:picLocks noChangeAspect="1"/>
          </p:cNvPicPr>
          <p:nvPr/>
        </p:nvPicPr>
        <p:blipFill>
          <a:blip r:embed="rId4" cstate="print">
            <a:extLst/>
          </a:blip>
          <a:stretch>
            <a:fillRect/>
          </a:stretch>
        </p:blipFill>
        <p:spPr>
          <a:xfrm>
            <a:off x="2275838" y="9262588"/>
            <a:ext cx="10728964" cy="489792"/>
          </a:xfrm>
          <a:prstGeom prst="rect">
            <a:avLst/>
          </a:prstGeom>
          <a:ln w="12700">
            <a:miter lim="400000"/>
          </a:ln>
        </p:spPr>
      </p:pic>
      <p:sp>
        <p:nvSpPr>
          <p:cNvPr id="109" name="Titolo Testo"/>
          <p:cNvSpPr txBox="1">
            <a:spLocks noGrp="1"/>
          </p:cNvSpPr>
          <p:nvPr>
            <p:ph type="title"/>
          </p:nvPr>
        </p:nvSpPr>
        <p:spPr>
          <a:xfrm>
            <a:off x="1625599" y="0"/>
            <a:ext cx="9753604" cy="5272993"/>
          </a:xfrm>
          <a:prstGeom prst="rect">
            <a:avLst/>
          </a:prstGeom>
        </p:spPr>
        <p:txBody>
          <a:bodyPr lIns="48766" tIns="48766" rIns="48766" bIns="48766" anchor="b"/>
          <a:lstStyle>
            <a:lvl1pPr defTabSz="914400">
              <a:lnSpc>
                <a:spcPct val="90000"/>
              </a:lnSpc>
              <a:defRPr sz="8400" b="1" spc="-208">
                <a:latin typeface="Verdana"/>
                <a:ea typeface="Verdana"/>
                <a:cs typeface="Verdana"/>
                <a:sym typeface="Verdana"/>
              </a:defRPr>
            </a:lvl1pPr>
          </a:lstStyle>
          <a:p>
            <a:r>
              <a:t>Titolo Testo</a:t>
            </a:r>
          </a:p>
        </p:txBody>
      </p:sp>
      <p:sp>
        <p:nvSpPr>
          <p:cNvPr id="110" name="Corpo livello uno…"/>
          <p:cNvSpPr txBox="1">
            <a:spLocks noGrp="1"/>
          </p:cNvSpPr>
          <p:nvPr>
            <p:ph type="body" sz="half" idx="1"/>
          </p:nvPr>
        </p:nvSpPr>
        <p:spPr>
          <a:xfrm>
            <a:off x="1625599" y="5371203"/>
            <a:ext cx="9753604" cy="4382397"/>
          </a:xfrm>
          <a:prstGeom prst="rect">
            <a:avLst/>
          </a:prstGeom>
        </p:spPr>
        <p:txBody>
          <a:bodyPr lIns="48766" tIns="48766" rIns="48766" bIns="48766" anchor="t"/>
          <a:lstStyle>
            <a:lvl1pPr marL="0" indent="0" algn="ctr" defTabSz="914400">
              <a:lnSpc>
                <a:spcPct val="90000"/>
              </a:lnSpc>
              <a:spcBef>
                <a:spcPts val="1000"/>
              </a:spcBef>
              <a:buSzTx/>
              <a:buNone/>
              <a:defRPr sz="3400" spc="-208">
                <a:latin typeface="Verdana"/>
                <a:ea typeface="Verdana"/>
                <a:cs typeface="Verdana"/>
                <a:sym typeface="Verdana"/>
              </a:defRPr>
            </a:lvl1pPr>
            <a:lvl2pPr marL="0" indent="0" algn="ctr" defTabSz="914400">
              <a:lnSpc>
                <a:spcPct val="90000"/>
              </a:lnSpc>
              <a:spcBef>
                <a:spcPts val="1000"/>
              </a:spcBef>
              <a:buSzTx/>
              <a:buNone/>
              <a:defRPr sz="3400" spc="-208">
                <a:latin typeface="Verdana"/>
                <a:ea typeface="Verdana"/>
                <a:cs typeface="Verdana"/>
                <a:sym typeface="Verdana"/>
              </a:defRPr>
            </a:lvl2pPr>
            <a:lvl3pPr marL="0" indent="0" algn="ctr" defTabSz="914400">
              <a:lnSpc>
                <a:spcPct val="90000"/>
              </a:lnSpc>
              <a:spcBef>
                <a:spcPts val="1000"/>
              </a:spcBef>
              <a:buSzTx/>
              <a:buNone/>
              <a:defRPr sz="3400" spc="-208">
                <a:latin typeface="Verdana"/>
                <a:ea typeface="Verdana"/>
                <a:cs typeface="Verdana"/>
                <a:sym typeface="Verdana"/>
              </a:defRPr>
            </a:lvl3pPr>
            <a:lvl4pPr marL="0" indent="0" algn="ctr" defTabSz="914400">
              <a:lnSpc>
                <a:spcPct val="90000"/>
              </a:lnSpc>
              <a:spcBef>
                <a:spcPts val="1000"/>
              </a:spcBef>
              <a:buSzTx/>
              <a:buNone/>
              <a:defRPr sz="3400" spc="-208">
                <a:latin typeface="Verdana"/>
                <a:ea typeface="Verdana"/>
                <a:cs typeface="Verdana"/>
                <a:sym typeface="Verdana"/>
              </a:defRPr>
            </a:lvl4pPr>
            <a:lvl5pPr marL="0" indent="0" algn="ctr" defTabSz="914400">
              <a:lnSpc>
                <a:spcPct val="90000"/>
              </a:lnSpc>
              <a:spcBef>
                <a:spcPts val="1000"/>
              </a:spcBef>
              <a:buSzTx/>
              <a:buNone/>
              <a:defRPr sz="3400" spc="-208">
                <a:latin typeface="Verdana"/>
                <a:ea typeface="Verdana"/>
                <a:cs typeface="Verdana"/>
                <a:sym typeface="Verdana"/>
              </a:defRPr>
            </a:lvl5pPr>
          </a:lstStyle>
          <a:p>
            <a:r>
              <a:t>Corpo livello uno</a:t>
            </a:r>
          </a:p>
          <a:p>
            <a:pPr lvl="1"/>
            <a:r>
              <a:t>Corpo livello due</a:t>
            </a:r>
          </a:p>
          <a:p>
            <a:pPr lvl="2"/>
            <a:r>
              <a:t>Corpo livello tre</a:t>
            </a:r>
          </a:p>
          <a:p>
            <a:pPr lvl="3"/>
            <a:r>
              <a:t>Corpo livello quattro</a:t>
            </a:r>
          </a:p>
          <a:p>
            <a:pPr lvl="4"/>
            <a:r>
              <a:t>Corpo livello cinque</a:t>
            </a:r>
          </a:p>
        </p:txBody>
      </p:sp>
      <p:sp>
        <p:nvSpPr>
          <p:cNvPr id="111" name="Numero diapositiva"/>
          <p:cNvSpPr txBox="1">
            <a:spLocks noGrp="1"/>
          </p:cNvSpPr>
          <p:nvPr>
            <p:ph type="sldNum" sz="quarter" idx="2"/>
          </p:nvPr>
        </p:nvSpPr>
        <p:spPr>
          <a:xfrm>
            <a:off x="12333187" y="9337512"/>
            <a:ext cx="399158" cy="338833"/>
          </a:xfrm>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Titolo Testo"/>
          <p:cNvSpPr txBox="1">
            <a:spLocks noGrp="1"/>
          </p:cNvSpPr>
          <p:nvPr>
            <p:ph type="title"/>
          </p:nvPr>
        </p:nvSpPr>
        <p:spPr>
          <a:xfrm>
            <a:off x="1270000" y="0"/>
            <a:ext cx="10464800" cy="8140700"/>
          </a:xfrm>
          <a:prstGeom prst="rect">
            <a:avLst/>
          </a:prstGeom>
        </p:spPr>
        <p:txBody>
          <a:bodyPr anchor="b"/>
          <a:lstStyle/>
          <a:p>
            <a:r>
              <a:t>Titolo Testo</a:t>
            </a:r>
          </a:p>
        </p:txBody>
      </p:sp>
      <p:sp>
        <p:nvSpPr>
          <p:cNvPr id="21" name="Corpo livello uno…"/>
          <p:cNvSpPr txBox="1">
            <a:spLocks noGrp="1"/>
          </p:cNvSpPr>
          <p:nvPr>
            <p:ph type="body" sz="quarter"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1270000" y="3225800"/>
            <a:ext cx="10464800" cy="3302000"/>
          </a:xfrm>
          <a:prstGeom prst="rect">
            <a:avLst/>
          </a:prstGeom>
        </p:spPr>
        <p:txBody>
          <a:bodyPr/>
          <a:lstStyle/>
          <a:p>
            <a:r>
              <a:t>Titolo Testo</a:t>
            </a:r>
          </a:p>
        </p:txBody>
      </p:sp>
      <p:sp>
        <p:nvSpPr>
          <p:cNvPr id="30"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Titolo Testo"/>
          <p:cNvSpPr txBox="1">
            <a:spLocks noGrp="1"/>
          </p:cNvSpPr>
          <p:nvPr>
            <p:ph type="title"/>
          </p:nvPr>
        </p:nvSpPr>
        <p:spPr>
          <a:xfrm>
            <a:off x="952500" y="0"/>
            <a:ext cx="5334000" cy="4622800"/>
          </a:xfrm>
          <a:prstGeom prst="rect">
            <a:avLst/>
          </a:prstGeom>
        </p:spPr>
        <p:txBody>
          <a:bodyPr anchor="b"/>
          <a:lstStyle>
            <a:lvl1pPr>
              <a:defRPr sz="6000"/>
            </a:lvl1pPr>
          </a:lstStyle>
          <a:p>
            <a:r>
              <a:t>Titolo Testo</a:t>
            </a:r>
          </a:p>
        </p:txBody>
      </p:sp>
      <p:sp>
        <p:nvSpPr>
          <p:cNvPr id="38" name="Corpo livello uno…"/>
          <p:cNvSpPr txBox="1">
            <a:spLocks noGrp="1"/>
          </p:cNvSpPr>
          <p:nvPr>
            <p:ph type="body" sz="half"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9"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6" name="Titolo Testo"/>
          <p:cNvSpPr txBox="1">
            <a:spLocks noGrp="1"/>
          </p:cNvSpPr>
          <p:nvPr>
            <p:ph type="title"/>
          </p:nvPr>
        </p:nvSpPr>
        <p:spPr>
          <a:xfrm>
            <a:off x="952500" y="0"/>
            <a:ext cx="11099800" cy="3048000"/>
          </a:xfrm>
          <a:prstGeom prst="rect">
            <a:avLst/>
          </a:prstGeom>
        </p:spPr>
        <p:txBody>
          <a:bodyPr/>
          <a:lstStyle/>
          <a:p>
            <a:r>
              <a:t>Titolo Testo</a:t>
            </a:r>
          </a:p>
        </p:txBody>
      </p:sp>
      <p:sp>
        <p:nvSpPr>
          <p:cNvPr id="47"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Titolo Testo"/>
          <p:cNvSpPr txBox="1">
            <a:spLocks noGrp="1"/>
          </p:cNvSpPr>
          <p:nvPr>
            <p:ph type="title"/>
          </p:nvPr>
        </p:nvSpPr>
        <p:spPr>
          <a:prstGeom prst="rect">
            <a:avLst/>
          </a:prstGeom>
        </p:spPr>
        <p:txBody>
          <a:bodyPr/>
          <a:lstStyle/>
          <a:p>
            <a:r>
              <a:t>Titolo Testo</a:t>
            </a:r>
          </a:p>
        </p:txBody>
      </p:sp>
      <p:sp>
        <p:nvSpPr>
          <p:cNvPr id="55"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6"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3" name="Titolo Testo"/>
          <p:cNvSpPr txBox="1">
            <a:spLocks noGrp="1"/>
          </p:cNvSpPr>
          <p:nvPr>
            <p:ph type="title"/>
          </p:nvPr>
        </p:nvSpPr>
        <p:spPr>
          <a:prstGeom prst="rect">
            <a:avLst/>
          </a:prstGeom>
        </p:spPr>
        <p:txBody>
          <a:bodyPr/>
          <a:lstStyle/>
          <a:p>
            <a:r>
              <a:t>Titolo Testo</a:t>
            </a:r>
          </a:p>
        </p:txBody>
      </p:sp>
      <p:sp>
        <p:nvSpPr>
          <p:cNvPr id="64" name="Corpo livello uno…"/>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6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2" name="Corpo livello uno…"/>
          <p:cNvSpPr txBox="1">
            <a:spLocks noGrp="1"/>
          </p:cNvSpPr>
          <p:nvPr>
            <p:ph type="body" idx="1"/>
          </p:nvPr>
        </p:nvSpPr>
        <p:spPr>
          <a:xfrm>
            <a:off x="952500" y="1270000"/>
            <a:ext cx="11099800" cy="7213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87"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Titolo Testo</a:t>
            </a:r>
          </a:p>
        </p:txBody>
      </p:sp>
      <p:sp>
        <p:nvSpPr>
          <p:cNvPr id="3" name="Corpo livello uno…"/>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955403" y="9040141"/>
            <a:ext cx="399158" cy="338833"/>
          </a:xfrm>
          <a:prstGeom prst="rect">
            <a:avLst/>
          </a:prstGeom>
          <a:ln w="12700">
            <a:miter lim="400000"/>
          </a:ln>
        </p:spPr>
        <p:txBody>
          <a:bodyPr wrap="none" lIns="48766" tIns="48766" rIns="48766" bIns="48766">
            <a:spAutoFit/>
          </a:bodyPr>
          <a:lstStyle>
            <a:lvl1pPr algn="r" defTabSz="914400">
              <a:defRPr sz="1600" b="1">
                <a:solidFill>
                  <a:srgbClr val="FFFFFF"/>
                </a:solidFill>
                <a:latin typeface="Verdana"/>
                <a:ea typeface="Verdana"/>
                <a:cs typeface="Verdana"/>
                <a:sym typeface="Verdana"/>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l" defTabSz="584200" rtl="0" latinLnBrk="0">
        <a:lnSpc>
          <a:spcPct val="100000"/>
        </a:lnSpc>
        <a:spcBef>
          <a:spcPts val="4200"/>
        </a:spcBef>
        <a:spcAft>
          <a:spcPts val="0"/>
        </a:spcAft>
        <a:buClrTx/>
        <a:buSzTx/>
        <a:buFontTx/>
        <a:buNone/>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1pPr>
      <a:lvl2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2pPr>
      <a:lvl3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3pPr>
      <a:lvl4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4pPr>
      <a:lvl5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5pPr>
      <a:lvl6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6pPr>
      <a:lvl7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7pPr>
      <a:lvl8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8pPr>
      <a:lvl9pPr marL="0" marR="0" indent="0" algn="r" defTabSz="914400" rtl="0" latinLnBrk="0">
        <a:lnSpc>
          <a:spcPct val="100000"/>
        </a:lnSpc>
        <a:spcBef>
          <a:spcPts val="0"/>
        </a:spcBef>
        <a:spcAft>
          <a:spcPts val="0"/>
        </a:spcAft>
        <a:buClrTx/>
        <a:buSzTx/>
        <a:buFontTx/>
        <a:buNone/>
        <a:tabLst/>
        <a:defRPr sz="1600" b="1"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Housing First: componenti e concetti principali"/>
          <p:cNvSpPr txBox="1"/>
          <p:nvPr/>
        </p:nvSpPr>
        <p:spPr>
          <a:xfrm>
            <a:off x="464692" y="8151579"/>
            <a:ext cx="1207542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p>
            <a:pPr>
              <a:defRPr sz="4600">
                <a:solidFill>
                  <a:srgbClr val="C00000"/>
                </a:solidFill>
                <a:latin typeface="+mj-lt"/>
                <a:ea typeface="+mj-ea"/>
                <a:cs typeface="+mj-cs"/>
                <a:sym typeface="Helvetica"/>
              </a:defRPr>
            </a:pPr>
            <a:r>
              <a:rPr b="1" dirty="0"/>
              <a:t>Housing First:</a:t>
            </a:r>
            <a:r>
              <a:rPr dirty="0"/>
              <a:t> </a:t>
            </a:r>
            <a:r>
              <a:rPr dirty="0" err="1" smtClean="0"/>
              <a:t>concetti</a:t>
            </a:r>
            <a:r>
              <a:rPr dirty="0" smtClean="0"/>
              <a:t> </a:t>
            </a:r>
            <a:r>
              <a:rPr lang="it-IT" dirty="0" smtClean="0"/>
              <a:t>ed elementi </a:t>
            </a:r>
            <a:r>
              <a:rPr dirty="0" err="1" smtClean="0"/>
              <a:t>principali</a:t>
            </a:r>
            <a:r>
              <a:rPr dirty="0" smtClean="0"/>
              <a:t> </a:t>
            </a:r>
            <a:endParaRPr dirty="0"/>
          </a:p>
        </p:txBody>
      </p:sp>
      <p:pic>
        <p:nvPicPr>
          <p:cNvPr id="124" name="Immagine" descr="Immagine"/>
          <p:cNvPicPr>
            <a:picLocks noChangeAspect="1"/>
          </p:cNvPicPr>
          <p:nvPr/>
        </p:nvPicPr>
        <p:blipFill>
          <a:blip r:embed="rId2" cstate="print">
            <a:extLst/>
          </a:blip>
          <a:stretch>
            <a:fillRect/>
          </a:stretch>
        </p:blipFill>
        <p:spPr>
          <a:xfrm>
            <a:off x="2131917" y="1917983"/>
            <a:ext cx="8740965" cy="5917633"/>
          </a:xfrm>
          <a:prstGeom prst="rect">
            <a:avLst/>
          </a:prstGeom>
          <a:ln w="12700">
            <a:miter lim="400000"/>
          </a:ln>
        </p:spPr>
      </p:pic>
      <p:pic>
        <p:nvPicPr>
          <p:cNvPr id="4" name="image00.png"/>
          <p:cNvPicPr/>
          <p:nvPr/>
        </p:nvPicPr>
        <p:blipFill>
          <a:blip r:embed="rId3"/>
          <a:stretch>
            <a:fillRect/>
          </a:stretch>
        </p:blipFill>
        <p:spPr>
          <a:xfrm>
            <a:off x="189981" y="649521"/>
            <a:ext cx="2921000" cy="95250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502" y="-167951"/>
            <a:ext cx="3639796" cy="2575249"/>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oinvolgimento attivo senza coercizione:"/>
          <p:cNvSpPr txBox="1"/>
          <p:nvPr/>
        </p:nvSpPr>
        <p:spPr>
          <a:xfrm>
            <a:off x="325178" y="3370515"/>
            <a:ext cx="6632586" cy="1180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1"/>
            </a:lvl1pPr>
          </a:lstStyle>
          <a:p>
            <a:r>
              <a:t>Coinvolgimento attivo senza coercizione:</a:t>
            </a:r>
          </a:p>
        </p:txBody>
      </p:sp>
      <p:sp>
        <p:nvSpPr>
          <p:cNvPr id="253" name="Impegno concreto e positivo con le persone, offrendo l’aiuto di cui hanno bisogno."/>
          <p:cNvSpPr txBox="1"/>
          <p:nvPr/>
        </p:nvSpPr>
        <p:spPr>
          <a:xfrm>
            <a:off x="317569" y="4899449"/>
            <a:ext cx="6370194" cy="173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latin typeface="+mj-lt"/>
                <a:ea typeface="+mj-ea"/>
                <a:cs typeface="+mj-cs"/>
                <a:sym typeface="Helvetica"/>
              </a:defRPr>
            </a:lvl1pPr>
          </a:lstStyle>
          <a:p>
            <a:r>
              <a:t>Impegno concreto e positivo con le persone, offrendo l’aiuto di cui hanno bisogno.</a:t>
            </a:r>
          </a:p>
        </p:txBody>
      </p:sp>
      <p:sp>
        <p:nvSpPr>
          <p:cNvPr id="254" name="Principi fondamentali"/>
          <p:cNvSpPr txBox="1">
            <a:spLocks noGrp="1"/>
          </p:cNvSpPr>
          <p:nvPr>
            <p:ph type="title"/>
          </p:nvPr>
        </p:nvSpPr>
        <p:spPr>
          <a:xfrm>
            <a:off x="3316300" y="1191164"/>
            <a:ext cx="6860643" cy="1085048"/>
          </a:xfrm>
          <a:prstGeom prst="rect">
            <a:avLst/>
          </a:prstGeom>
          <a:effectLst>
            <a:outerShdw blurRad="355600" rotWithShape="0">
              <a:srgbClr val="000000">
                <a:alpha val="75000"/>
              </a:srgbClr>
            </a:outerShdw>
          </a:effectLst>
        </p:spPr>
        <p:txBody>
          <a:bodyPr anchor="ctr">
            <a:noAutofit/>
          </a:bodyPr>
          <a:lstStyle>
            <a:lvl1pPr defTabSz="1300480">
              <a:lnSpc>
                <a:spcPct val="100000"/>
              </a:lnSpc>
              <a:defRPr sz="5000" spc="0">
                <a:solidFill>
                  <a:srgbClr val="EA4046"/>
                </a:solidFill>
                <a:latin typeface="+mj-lt"/>
                <a:ea typeface="+mj-ea"/>
                <a:cs typeface="+mj-cs"/>
                <a:sym typeface="Helvetica"/>
              </a:defRPr>
            </a:lvl1pPr>
          </a:lstStyle>
          <a:p>
            <a:r>
              <a:t>Principi fondamentali</a:t>
            </a:r>
          </a:p>
        </p:txBody>
      </p:sp>
      <p:sp>
        <p:nvSpPr>
          <p:cNvPr id="255" name="6"/>
          <p:cNvSpPr/>
          <p:nvPr/>
        </p:nvSpPr>
        <p:spPr>
          <a:xfrm>
            <a:off x="1837743" y="1001878"/>
            <a:ext cx="1270001" cy="1270001"/>
          </a:xfrm>
          <a:prstGeom prst="ellipse">
            <a:avLst/>
          </a:prstGeom>
          <a:solidFill>
            <a:srgbClr val="FFFFFF"/>
          </a:solidFill>
          <a:ln w="63500">
            <a:solidFill>
              <a:srgbClr val="FF2600"/>
            </a:solidFill>
          </a:ln>
          <a:effectLst>
            <a:outerShdw blurRad="3556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5200" b="1">
                <a:latin typeface="+mj-lt"/>
                <a:ea typeface="+mj-ea"/>
                <a:cs typeface="+mj-cs"/>
                <a:sym typeface="Helvetica"/>
              </a:defRPr>
            </a:lvl1pPr>
          </a:lstStyle>
          <a:p>
            <a:r>
              <a:t>6</a:t>
            </a:r>
          </a:p>
        </p:txBody>
      </p:sp>
      <p:pic>
        <p:nvPicPr>
          <p:cNvPr id="256" name="image16.png" descr="image16.png"/>
          <p:cNvPicPr>
            <a:picLocks noChangeAspect="1"/>
          </p:cNvPicPr>
          <p:nvPr/>
        </p:nvPicPr>
        <p:blipFill>
          <a:blip r:embed="rId3" cstate="print">
            <a:extLst/>
          </a:blip>
          <a:stretch>
            <a:fillRect/>
          </a:stretch>
        </p:blipFill>
        <p:spPr>
          <a:xfrm>
            <a:off x="7614395" y="3284947"/>
            <a:ext cx="4330701" cy="368596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rogetto centrato sulla persona:"/>
          <p:cNvSpPr txBox="1"/>
          <p:nvPr/>
        </p:nvSpPr>
        <p:spPr>
          <a:xfrm>
            <a:off x="325178" y="3370515"/>
            <a:ext cx="6632586" cy="1180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1"/>
            </a:lvl1pPr>
          </a:lstStyle>
          <a:p>
            <a:r>
              <a:t>Progetto centrato sulla persona:</a:t>
            </a:r>
          </a:p>
        </p:txBody>
      </p:sp>
      <p:sp>
        <p:nvSpPr>
          <p:cNvPr id="261" name="Organizzare il supporto e il trattamento intorno alla persona e alle sue esigenze; enfasi sulla scelta e il controllo della persona stessa."/>
          <p:cNvSpPr txBox="1"/>
          <p:nvPr/>
        </p:nvSpPr>
        <p:spPr>
          <a:xfrm>
            <a:off x="317569" y="4719682"/>
            <a:ext cx="6370194" cy="283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latin typeface="+mj-lt"/>
                <a:ea typeface="+mj-ea"/>
                <a:cs typeface="+mj-cs"/>
                <a:sym typeface="Helvetica"/>
              </a:defRPr>
            </a:lvl1pPr>
          </a:lstStyle>
          <a:p>
            <a:r>
              <a:t>Organizzare il supporto e il trattamento intorno alla persona e alle sue esigenze; enfasi sulla scelta e il controllo della persona stessa.</a:t>
            </a:r>
          </a:p>
        </p:txBody>
      </p:sp>
      <p:sp>
        <p:nvSpPr>
          <p:cNvPr id="262" name="Principi fondamentali"/>
          <p:cNvSpPr txBox="1">
            <a:spLocks noGrp="1"/>
          </p:cNvSpPr>
          <p:nvPr>
            <p:ph type="title"/>
          </p:nvPr>
        </p:nvSpPr>
        <p:spPr>
          <a:xfrm>
            <a:off x="3316300" y="1191164"/>
            <a:ext cx="6860643" cy="1085048"/>
          </a:xfrm>
          <a:prstGeom prst="rect">
            <a:avLst/>
          </a:prstGeom>
          <a:effectLst>
            <a:outerShdw blurRad="355600" rotWithShape="0">
              <a:srgbClr val="000000">
                <a:alpha val="75000"/>
              </a:srgbClr>
            </a:outerShdw>
          </a:effectLst>
        </p:spPr>
        <p:txBody>
          <a:bodyPr anchor="ctr">
            <a:noAutofit/>
          </a:bodyPr>
          <a:lstStyle>
            <a:lvl1pPr defTabSz="1300480">
              <a:lnSpc>
                <a:spcPct val="100000"/>
              </a:lnSpc>
              <a:defRPr sz="5000" spc="0">
                <a:solidFill>
                  <a:srgbClr val="EA4046"/>
                </a:solidFill>
                <a:latin typeface="+mj-lt"/>
                <a:ea typeface="+mj-ea"/>
                <a:cs typeface="+mj-cs"/>
                <a:sym typeface="Helvetica"/>
              </a:defRPr>
            </a:lvl1pPr>
          </a:lstStyle>
          <a:p>
            <a:r>
              <a:t>Principi fondamentali</a:t>
            </a:r>
          </a:p>
        </p:txBody>
      </p:sp>
      <p:sp>
        <p:nvSpPr>
          <p:cNvPr id="263" name="7"/>
          <p:cNvSpPr/>
          <p:nvPr/>
        </p:nvSpPr>
        <p:spPr>
          <a:xfrm>
            <a:off x="1837743" y="1001878"/>
            <a:ext cx="1270001" cy="1270001"/>
          </a:xfrm>
          <a:prstGeom prst="ellipse">
            <a:avLst/>
          </a:prstGeom>
          <a:solidFill>
            <a:srgbClr val="FFFFFF"/>
          </a:solidFill>
          <a:ln w="63500">
            <a:solidFill>
              <a:srgbClr val="FF2600"/>
            </a:solidFill>
          </a:ln>
          <a:effectLst>
            <a:outerShdw blurRad="3556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5200" b="1">
                <a:latin typeface="+mj-lt"/>
                <a:ea typeface="+mj-ea"/>
                <a:cs typeface="+mj-cs"/>
                <a:sym typeface="Helvetica"/>
              </a:defRPr>
            </a:lvl1pPr>
          </a:lstStyle>
          <a:p>
            <a:r>
              <a:t>7</a:t>
            </a:r>
          </a:p>
        </p:txBody>
      </p:sp>
      <p:pic>
        <p:nvPicPr>
          <p:cNvPr id="264" name="image15.png" descr="image15.png"/>
          <p:cNvPicPr>
            <a:picLocks noChangeAspect="1"/>
          </p:cNvPicPr>
          <p:nvPr/>
        </p:nvPicPr>
        <p:blipFill>
          <a:blip r:embed="rId3" cstate="print">
            <a:extLst/>
          </a:blip>
          <a:stretch>
            <a:fillRect/>
          </a:stretch>
        </p:blipFill>
        <p:spPr>
          <a:xfrm>
            <a:off x="7823200" y="3175000"/>
            <a:ext cx="4330700" cy="368596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upporto flessibile - per il tempo necessario:"/>
          <p:cNvSpPr txBox="1"/>
          <p:nvPr/>
        </p:nvSpPr>
        <p:spPr>
          <a:xfrm>
            <a:off x="325178" y="3370515"/>
            <a:ext cx="6632586" cy="1180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1"/>
            </a:lvl1pPr>
          </a:lstStyle>
          <a:p>
            <a:r>
              <a:t>Supporto flessibile - per il tempo necessario:</a:t>
            </a:r>
          </a:p>
        </p:txBody>
      </p:sp>
      <p:sp>
        <p:nvSpPr>
          <p:cNvPr id="269" name="L'intensità del supporto può aumentare e diminuire con le necessità individuali, da pochi mesi ad oltre. I bisogni cambiano nel tempo."/>
          <p:cNvSpPr txBox="1"/>
          <p:nvPr/>
        </p:nvSpPr>
        <p:spPr>
          <a:xfrm>
            <a:off x="302305" y="4673890"/>
            <a:ext cx="6370195" cy="283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latin typeface="+mj-lt"/>
                <a:ea typeface="+mj-ea"/>
                <a:cs typeface="+mj-cs"/>
                <a:sym typeface="Helvetica"/>
              </a:defRPr>
            </a:lvl1pPr>
          </a:lstStyle>
          <a:p>
            <a:r>
              <a:t>L'intensità del supporto può aumentare e diminuire con le necessità individuali, da pochi mesi ad oltre. I bisogni cambiano nel tempo.</a:t>
            </a:r>
          </a:p>
        </p:txBody>
      </p:sp>
      <p:sp>
        <p:nvSpPr>
          <p:cNvPr id="270" name="Principi fondamentali"/>
          <p:cNvSpPr txBox="1">
            <a:spLocks noGrp="1"/>
          </p:cNvSpPr>
          <p:nvPr>
            <p:ph type="title"/>
          </p:nvPr>
        </p:nvSpPr>
        <p:spPr>
          <a:xfrm>
            <a:off x="3316300" y="1191164"/>
            <a:ext cx="6860643" cy="1085048"/>
          </a:xfrm>
          <a:prstGeom prst="rect">
            <a:avLst/>
          </a:prstGeom>
          <a:effectLst>
            <a:outerShdw blurRad="355600" rotWithShape="0">
              <a:srgbClr val="000000">
                <a:alpha val="75000"/>
              </a:srgbClr>
            </a:outerShdw>
          </a:effectLst>
        </p:spPr>
        <p:txBody>
          <a:bodyPr anchor="ctr">
            <a:noAutofit/>
          </a:bodyPr>
          <a:lstStyle>
            <a:lvl1pPr defTabSz="1300480">
              <a:lnSpc>
                <a:spcPct val="100000"/>
              </a:lnSpc>
              <a:defRPr sz="5000" spc="0">
                <a:solidFill>
                  <a:srgbClr val="EA4046"/>
                </a:solidFill>
                <a:latin typeface="+mj-lt"/>
                <a:ea typeface="+mj-ea"/>
                <a:cs typeface="+mj-cs"/>
                <a:sym typeface="Helvetica"/>
              </a:defRPr>
            </a:lvl1pPr>
          </a:lstStyle>
          <a:p>
            <a:r>
              <a:t>Principi fondamentali</a:t>
            </a:r>
          </a:p>
        </p:txBody>
      </p:sp>
      <p:sp>
        <p:nvSpPr>
          <p:cNvPr id="271" name="8"/>
          <p:cNvSpPr/>
          <p:nvPr/>
        </p:nvSpPr>
        <p:spPr>
          <a:xfrm>
            <a:off x="1837743" y="1001878"/>
            <a:ext cx="1270001" cy="1270001"/>
          </a:xfrm>
          <a:prstGeom prst="ellipse">
            <a:avLst/>
          </a:prstGeom>
          <a:solidFill>
            <a:srgbClr val="FFFFFF"/>
          </a:solidFill>
          <a:ln w="63500">
            <a:solidFill>
              <a:srgbClr val="FF2600"/>
            </a:solidFill>
          </a:ln>
          <a:effectLst>
            <a:outerShdw blurRad="3556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5200" b="1">
                <a:latin typeface="+mj-lt"/>
                <a:ea typeface="+mj-ea"/>
                <a:cs typeface="+mj-cs"/>
                <a:sym typeface="Helvetica"/>
              </a:defRPr>
            </a:lvl1pPr>
          </a:lstStyle>
          <a:p>
            <a:r>
              <a:t>8</a:t>
            </a:r>
          </a:p>
        </p:txBody>
      </p:sp>
      <p:pic>
        <p:nvPicPr>
          <p:cNvPr id="272" name="image18.png" descr="image18.png"/>
          <p:cNvPicPr>
            <a:picLocks noChangeAspect="1"/>
          </p:cNvPicPr>
          <p:nvPr/>
        </p:nvPicPr>
        <p:blipFill>
          <a:blip r:embed="rId3" cstate="print">
            <a:extLst/>
          </a:blip>
          <a:stretch>
            <a:fillRect/>
          </a:stretch>
        </p:blipFill>
        <p:spPr>
          <a:xfrm>
            <a:off x="7950200" y="3175000"/>
            <a:ext cx="4330700" cy="368596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L’Housing First è pensato per le persone che necessitano di significativi livelli di aiuto per consentire loro di uscire dalla condizione di persona senza dimora.…"/>
          <p:cNvSpPr txBox="1"/>
          <p:nvPr/>
        </p:nvSpPr>
        <p:spPr>
          <a:xfrm>
            <a:off x="593718" y="2960801"/>
            <a:ext cx="10375051" cy="5225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2" tIns="65022" rIns="65022" bIns="65022">
            <a:spAutoFit/>
          </a:bodyPr>
          <a:lstStyle/>
          <a:p>
            <a:pPr marL="381000" indent="-381000" algn="l" defTabSz="457200">
              <a:spcBef>
                <a:spcPts val="1500"/>
              </a:spcBef>
              <a:buSzPct val="100000"/>
              <a:buChar char="•"/>
              <a:defRPr sz="3400">
                <a:latin typeface="+mj-lt"/>
                <a:ea typeface="+mj-ea"/>
                <a:cs typeface="+mj-cs"/>
                <a:sym typeface="Helvetica"/>
              </a:defRPr>
            </a:pPr>
            <a:r>
              <a:rPr dirty="0" err="1"/>
              <a:t>L’Housing</a:t>
            </a:r>
            <a:r>
              <a:rPr dirty="0"/>
              <a:t> First è </a:t>
            </a:r>
            <a:r>
              <a:rPr dirty="0" err="1"/>
              <a:t>pensato</a:t>
            </a:r>
            <a:r>
              <a:rPr dirty="0"/>
              <a:t> per le </a:t>
            </a:r>
            <a:r>
              <a:rPr dirty="0" err="1"/>
              <a:t>persone</a:t>
            </a:r>
            <a:r>
              <a:rPr dirty="0"/>
              <a:t> </a:t>
            </a:r>
            <a:r>
              <a:rPr dirty="0" err="1"/>
              <a:t>che</a:t>
            </a:r>
            <a:r>
              <a:rPr dirty="0"/>
              <a:t> </a:t>
            </a:r>
            <a:r>
              <a:rPr dirty="0" err="1"/>
              <a:t>necessitano</a:t>
            </a:r>
            <a:r>
              <a:rPr dirty="0"/>
              <a:t> di </a:t>
            </a:r>
            <a:r>
              <a:rPr dirty="0" err="1"/>
              <a:t>significativi</a:t>
            </a:r>
            <a:r>
              <a:rPr dirty="0"/>
              <a:t> </a:t>
            </a:r>
            <a:r>
              <a:rPr dirty="0" err="1"/>
              <a:t>livelli</a:t>
            </a:r>
            <a:r>
              <a:rPr dirty="0"/>
              <a:t> di </a:t>
            </a:r>
            <a:r>
              <a:rPr dirty="0" err="1"/>
              <a:t>aiuto</a:t>
            </a:r>
            <a:r>
              <a:rPr dirty="0"/>
              <a:t> per </a:t>
            </a:r>
            <a:r>
              <a:rPr dirty="0" err="1"/>
              <a:t>consentire</a:t>
            </a:r>
            <a:r>
              <a:rPr dirty="0"/>
              <a:t> </a:t>
            </a:r>
            <a:r>
              <a:rPr dirty="0" err="1"/>
              <a:t>loro</a:t>
            </a:r>
            <a:r>
              <a:rPr dirty="0"/>
              <a:t> di </a:t>
            </a:r>
            <a:r>
              <a:rPr dirty="0" err="1"/>
              <a:t>uscire</a:t>
            </a:r>
            <a:r>
              <a:rPr dirty="0"/>
              <a:t> </a:t>
            </a:r>
            <a:r>
              <a:rPr dirty="0" err="1"/>
              <a:t>dalla</a:t>
            </a:r>
            <a:r>
              <a:rPr dirty="0"/>
              <a:t> </a:t>
            </a:r>
            <a:r>
              <a:rPr dirty="0" err="1"/>
              <a:t>condizione</a:t>
            </a:r>
            <a:r>
              <a:rPr dirty="0"/>
              <a:t> di persona </a:t>
            </a:r>
            <a:r>
              <a:rPr dirty="0" err="1"/>
              <a:t>senza</a:t>
            </a:r>
            <a:r>
              <a:rPr dirty="0"/>
              <a:t> </a:t>
            </a:r>
            <a:r>
              <a:rPr dirty="0" err="1"/>
              <a:t>dimora</a:t>
            </a:r>
            <a:r>
              <a:rPr dirty="0"/>
              <a:t>. </a:t>
            </a:r>
          </a:p>
          <a:p>
            <a:pPr marL="381000" indent="-381000" algn="l" defTabSz="914400">
              <a:spcBef>
                <a:spcPts val="1500"/>
              </a:spcBef>
              <a:buSzPct val="100000"/>
              <a:buChar char="•"/>
              <a:defRPr sz="3400">
                <a:latin typeface="+mj-lt"/>
                <a:ea typeface="+mj-ea"/>
                <a:cs typeface="+mj-cs"/>
                <a:sym typeface="Helvetica"/>
              </a:defRPr>
            </a:pPr>
            <a:r>
              <a:rPr dirty="0" err="1"/>
              <a:t>Persone</a:t>
            </a:r>
            <a:r>
              <a:rPr dirty="0"/>
              <a:t> </a:t>
            </a:r>
            <a:r>
              <a:rPr dirty="0" err="1"/>
              <a:t>che</a:t>
            </a:r>
            <a:r>
              <a:rPr dirty="0"/>
              <a:t> </a:t>
            </a:r>
            <a:r>
              <a:rPr dirty="0" err="1"/>
              <a:t>sono</a:t>
            </a:r>
            <a:r>
              <a:rPr dirty="0"/>
              <a:t> </a:t>
            </a:r>
            <a:r>
              <a:rPr dirty="0" err="1"/>
              <a:t>letteralmente</a:t>
            </a:r>
            <a:r>
              <a:rPr dirty="0"/>
              <a:t> </a:t>
            </a:r>
            <a:r>
              <a:rPr dirty="0" err="1"/>
              <a:t>senza</a:t>
            </a:r>
            <a:r>
              <a:rPr dirty="0"/>
              <a:t> casa da </a:t>
            </a:r>
            <a:r>
              <a:rPr dirty="0" err="1"/>
              <a:t>anni</a:t>
            </a:r>
            <a:r>
              <a:rPr dirty="0"/>
              <a:t>, </a:t>
            </a:r>
            <a:r>
              <a:rPr lang="it-IT" dirty="0" smtClean="0"/>
              <a:t>con </a:t>
            </a:r>
            <a:r>
              <a:rPr dirty="0" err="1" smtClean="0"/>
              <a:t>diagnos</a:t>
            </a:r>
            <a:r>
              <a:rPr lang="it-IT" dirty="0" smtClean="0"/>
              <a:t>i multiple</a:t>
            </a:r>
            <a:r>
              <a:rPr dirty="0" smtClean="0"/>
              <a:t>, </a:t>
            </a:r>
            <a:r>
              <a:rPr dirty="0" err="1"/>
              <a:t>tra</a:t>
            </a:r>
            <a:r>
              <a:rPr dirty="0"/>
              <a:t> le </a:t>
            </a:r>
            <a:r>
              <a:rPr dirty="0" err="1"/>
              <a:t>più</a:t>
            </a:r>
            <a:r>
              <a:rPr dirty="0"/>
              <a:t> </a:t>
            </a:r>
            <a:r>
              <a:rPr dirty="0" err="1"/>
              <a:t>vulnerabili</a:t>
            </a:r>
            <a:r>
              <a:rPr dirty="0"/>
              <a:t> e a </a:t>
            </a:r>
            <a:r>
              <a:rPr dirty="0" err="1"/>
              <a:t>rischio</a:t>
            </a:r>
            <a:r>
              <a:rPr dirty="0"/>
              <a:t>.</a:t>
            </a:r>
          </a:p>
          <a:p>
            <a:pPr marL="381000" indent="-381000" algn="l" defTabSz="914400">
              <a:spcBef>
                <a:spcPts val="1500"/>
              </a:spcBef>
              <a:buSzPct val="100000"/>
              <a:buChar char="•"/>
              <a:defRPr sz="3400">
                <a:latin typeface="+mj-lt"/>
                <a:ea typeface="+mj-ea"/>
                <a:cs typeface="+mj-cs"/>
                <a:sym typeface="Helvetica"/>
              </a:defRPr>
            </a:pPr>
            <a:r>
              <a:rPr dirty="0" err="1"/>
              <a:t>Altri</a:t>
            </a:r>
            <a:r>
              <a:rPr dirty="0"/>
              <a:t> </a:t>
            </a:r>
            <a:r>
              <a:rPr dirty="0" err="1" smtClean="0"/>
              <a:t>servizi</a:t>
            </a:r>
            <a:r>
              <a:rPr lang="it-IT" dirty="0" smtClean="0"/>
              <a:t> di solito</a:t>
            </a:r>
            <a:r>
              <a:rPr dirty="0" smtClean="0"/>
              <a:t> </a:t>
            </a:r>
            <a:r>
              <a:rPr dirty="0"/>
              <a:t>li </a:t>
            </a:r>
            <a:r>
              <a:rPr dirty="0" err="1"/>
              <a:t>chiamano</a:t>
            </a:r>
            <a:r>
              <a:rPr dirty="0"/>
              <a:t> ‘</a:t>
            </a:r>
            <a:r>
              <a:rPr dirty="0" err="1"/>
              <a:t>resistenti</a:t>
            </a:r>
            <a:r>
              <a:rPr dirty="0"/>
              <a:t> al </a:t>
            </a:r>
            <a:r>
              <a:rPr dirty="0" err="1"/>
              <a:t>trattamento</a:t>
            </a:r>
            <a:r>
              <a:rPr dirty="0"/>
              <a:t>’, ‘non </a:t>
            </a:r>
            <a:r>
              <a:rPr dirty="0" err="1"/>
              <a:t>pronti</a:t>
            </a:r>
            <a:r>
              <a:rPr dirty="0"/>
              <a:t> </a:t>
            </a:r>
            <a:r>
              <a:rPr dirty="0" err="1"/>
              <a:t>alla</a:t>
            </a:r>
            <a:r>
              <a:rPr dirty="0"/>
              <a:t> casa</a:t>
            </a:r>
            <a:r>
              <a:rPr dirty="0" smtClean="0"/>
              <a:t>’.</a:t>
            </a:r>
            <a:endParaRPr dirty="0"/>
          </a:p>
        </p:txBody>
      </p:sp>
      <p:sp>
        <p:nvSpPr>
          <p:cNvPr id="277" name="Housing First: a chi la priorità?"/>
          <p:cNvSpPr txBox="1"/>
          <p:nvPr/>
        </p:nvSpPr>
        <p:spPr>
          <a:xfrm>
            <a:off x="2785156" y="1881529"/>
            <a:ext cx="7434487" cy="69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900" b="1">
                <a:solidFill>
                  <a:srgbClr val="C00000"/>
                </a:solidFill>
                <a:latin typeface="+mj-lt"/>
                <a:ea typeface="+mj-ea"/>
                <a:cs typeface="+mj-cs"/>
                <a:sym typeface="Helvetica"/>
              </a:defRPr>
            </a:pPr>
            <a:r>
              <a:rPr dirty="0"/>
              <a:t>Housing First: a chi la </a:t>
            </a:r>
            <a:r>
              <a:rPr dirty="0" err="1"/>
              <a:t>priorità</a:t>
            </a:r>
            <a:r>
              <a:rPr dirty="0"/>
              <a:t>?</a:t>
            </a:r>
          </a:p>
        </p:txBody>
      </p:sp>
      <p:pic>
        <p:nvPicPr>
          <p:cNvPr id="4" name="image00.png"/>
          <p:cNvPicPr/>
          <p:nvPr/>
        </p:nvPicPr>
        <p:blipFill>
          <a:blip r:embed="rId3"/>
          <a:stretch>
            <a:fillRect/>
          </a:stretch>
        </p:blipFill>
        <p:spPr>
          <a:xfrm>
            <a:off x="339271" y="689453"/>
            <a:ext cx="2907782" cy="81130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502" y="-167951"/>
            <a:ext cx="3639796" cy="2575249"/>
          </a:xfrm>
          <a:prstGeom prst="rect">
            <a:avLst/>
          </a:prstGeom>
        </p:spPr>
      </p:pic>
    </p:spTree>
    <p:extLst>
      <p:ext uri="{BB962C8B-B14F-4D97-AF65-F5344CB8AC3E}">
        <p14:creationId xmlns:p14="http://schemas.microsoft.com/office/powerpoint/2010/main" val="28887781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76">
                                            <p:bg/>
                                          </p:spTgt>
                                        </p:tgtEl>
                                        <p:attrNameLst>
                                          <p:attrName>style.visibility</p:attrName>
                                        </p:attrNameLst>
                                      </p:cBhvr>
                                      <p:to>
                                        <p:strVal val="visible"/>
                                      </p:to>
                                    </p:set>
                                    <p:animEffect transition="in" filter="dissolve">
                                      <p:cBhvr>
                                        <p:cTn id="7" dur="1000"/>
                                        <p:tgtEl>
                                          <p:spTgt spid="276">
                                            <p:bg/>
                                          </p:spTgt>
                                        </p:tgtEl>
                                      </p:cBhvr>
                                    </p:animEffect>
                                  </p:childTnLst>
                                </p:cTn>
                              </p:par>
                              <p:par>
                                <p:cTn id="8" presetID="9" presetClass="entr" presetSubtype="0" fill="hold" grpId="0" nodeType="withEffect">
                                  <p:stCondLst>
                                    <p:cond delay="0"/>
                                  </p:stCondLst>
                                  <p:iterate>
                                    <p:tmAbs val="0"/>
                                  </p:iterate>
                                  <p:childTnLst>
                                    <p:set>
                                      <p:cBhvr>
                                        <p:cTn id="9" fill="hold"/>
                                        <p:tgtEl>
                                          <p:spTgt spid="276">
                                            <p:txEl>
                                              <p:pRg st="0" end="0"/>
                                            </p:txEl>
                                          </p:spTgt>
                                        </p:tgtEl>
                                        <p:attrNameLst>
                                          <p:attrName>style.visibility</p:attrName>
                                        </p:attrNameLst>
                                      </p:cBhvr>
                                      <p:to>
                                        <p:strVal val="visible"/>
                                      </p:to>
                                    </p:set>
                                    <p:animEffect transition="in" filter="dissolve">
                                      <p:cBhvr>
                                        <p:cTn id="10" dur="1000"/>
                                        <p:tgtEl>
                                          <p:spTgt spid="2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276">
                                            <p:txEl>
                                              <p:pRg st="1" end="1"/>
                                            </p:txEl>
                                          </p:spTgt>
                                        </p:tgtEl>
                                        <p:attrNameLst>
                                          <p:attrName>style.visibility</p:attrName>
                                        </p:attrNameLst>
                                      </p:cBhvr>
                                      <p:to>
                                        <p:strVal val="visible"/>
                                      </p:to>
                                    </p:set>
                                    <p:animEffect transition="in" filter="dissolve">
                                      <p:cBhvr>
                                        <p:cTn id="15" dur="1000"/>
                                        <p:tgtEl>
                                          <p:spTgt spid="27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276">
                                            <p:txEl>
                                              <p:pRg st="2" end="2"/>
                                            </p:txEl>
                                          </p:spTgt>
                                        </p:tgtEl>
                                        <p:attrNameLst>
                                          <p:attrName>style.visibility</p:attrName>
                                        </p:attrNameLst>
                                      </p:cBhvr>
                                      <p:to>
                                        <p:strVal val="visible"/>
                                      </p:to>
                                    </p:set>
                                    <p:animEffect transition="in" filter="dissolve">
                                      <p:cBhvr>
                                        <p:cTn id="20" dur="1000"/>
                                        <p:tgtEl>
                                          <p:spTgt spid="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L’Housing First è pensato per le persone che necessitano di significativi livelli di aiuto per consentire loro di uscire dalla condizione di persona senza dimora.…"/>
          <p:cNvSpPr txBox="1"/>
          <p:nvPr/>
        </p:nvSpPr>
        <p:spPr>
          <a:xfrm>
            <a:off x="593718" y="2960801"/>
            <a:ext cx="10375051" cy="5748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2" tIns="65022" rIns="65022" bIns="65022">
            <a:spAutoFit/>
          </a:bodyPr>
          <a:lstStyle/>
          <a:p>
            <a:pPr marL="381000" indent="-381000" algn="l" defTabSz="457200">
              <a:spcBef>
                <a:spcPts val="1500"/>
              </a:spcBef>
              <a:buSzPct val="100000"/>
              <a:buChar char="•"/>
              <a:defRPr sz="3400">
                <a:latin typeface="+mj-lt"/>
                <a:ea typeface="+mj-ea"/>
                <a:cs typeface="+mj-cs"/>
                <a:sym typeface="Helvetica"/>
              </a:defRPr>
            </a:pPr>
            <a:r>
              <a:rPr lang="it-IT" dirty="0" smtClean="0"/>
              <a:t>Housing first non è solo dare una casa ma diffondere una cultura diversa rispetto alla presa in carico della fragilità (persona al centro, abbassamento delle soglie, </a:t>
            </a:r>
            <a:r>
              <a:rPr lang="it-IT" dirty="0" err="1" smtClean="0"/>
              <a:t>concittadinanza</a:t>
            </a:r>
            <a:r>
              <a:rPr lang="it-IT" dirty="0" smtClean="0"/>
              <a:t>)</a:t>
            </a:r>
          </a:p>
          <a:p>
            <a:pPr marL="381000" indent="-381000" algn="l" defTabSz="457200">
              <a:spcBef>
                <a:spcPts val="1500"/>
              </a:spcBef>
              <a:buSzPct val="100000"/>
              <a:buChar char="•"/>
              <a:defRPr sz="3400">
                <a:latin typeface="+mj-lt"/>
                <a:ea typeface="+mj-ea"/>
                <a:cs typeface="+mj-cs"/>
                <a:sym typeface="Helvetica"/>
              </a:defRPr>
            </a:pPr>
            <a:r>
              <a:rPr lang="it-IT" dirty="0" smtClean="0"/>
              <a:t>Potrebbe essere una possibilità da sperimentare nel tentativo di occuparsi anche fuori dai contesti cittadini della fragilità (sia </a:t>
            </a:r>
            <a:r>
              <a:rPr lang="it-IT" dirty="0" err="1" smtClean="0"/>
              <a:t>pre</a:t>
            </a:r>
            <a:r>
              <a:rPr lang="it-IT" dirty="0" smtClean="0"/>
              <a:t> che post)</a:t>
            </a:r>
          </a:p>
          <a:p>
            <a:pPr marL="381000" indent="-381000" algn="l" defTabSz="457200">
              <a:spcBef>
                <a:spcPts val="1500"/>
              </a:spcBef>
              <a:buSzPct val="100000"/>
              <a:buChar char="•"/>
              <a:defRPr sz="3400">
                <a:latin typeface="+mj-lt"/>
                <a:ea typeface="+mj-ea"/>
                <a:cs typeface="+mj-cs"/>
                <a:sym typeface="Helvetica"/>
              </a:defRPr>
            </a:pPr>
            <a:r>
              <a:rPr lang="it-IT" dirty="0" smtClean="0"/>
              <a:t>HF può essere un intervento preventivo ma serve cambiare paradigmi in primis rispetto al concetto di accompagnamento per il tempo necessario</a:t>
            </a:r>
            <a:endParaRPr dirty="0"/>
          </a:p>
        </p:txBody>
      </p:sp>
      <p:sp>
        <p:nvSpPr>
          <p:cNvPr id="277" name="Housing First: a chi la priorità?"/>
          <p:cNvSpPr txBox="1"/>
          <p:nvPr/>
        </p:nvSpPr>
        <p:spPr>
          <a:xfrm>
            <a:off x="2970183" y="1825479"/>
            <a:ext cx="7064434" cy="702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900" b="1">
                <a:solidFill>
                  <a:srgbClr val="C00000"/>
                </a:solidFill>
                <a:latin typeface="+mj-lt"/>
                <a:ea typeface="+mj-ea"/>
                <a:cs typeface="+mj-cs"/>
                <a:sym typeface="Helvetica"/>
              </a:defRPr>
            </a:pPr>
            <a:r>
              <a:rPr lang="it-IT" dirty="0" smtClean="0"/>
              <a:t>Quali possibilità sui territori</a:t>
            </a:r>
            <a:r>
              <a:rPr dirty="0" smtClean="0"/>
              <a:t>?</a:t>
            </a:r>
            <a:endParaRPr dirty="0"/>
          </a:p>
        </p:txBody>
      </p:sp>
      <p:pic>
        <p:nvPicPr>
          <p:cNvPr id="4" name="image00.png"/>
          <p:cNvPicPr/>
          <p:nvPr/>
        </p:nvPicPr>
        <p:blipFill>
          <a:blip r:embed="rId3"/>
          <a:stretch>
            <a:fillRect/>
          </a:stretch>
        </p:blipFill>
        <p:spPr>
          <a:xfrm>
            <a:off x="376594" y="642674"/>
            <a:ext cx="2921000" cy="95250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502" y="-167951"/>
            <a:ext cx="3639796" cy="257524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6">
                                            <p:bg/>
                                          </p:spTgt>
                                        </p:tgtEl>
                                        <p:attrNameLst>
                                          <p:attrName>style.visibility</p:attrName>
                                        </p:attrNameLst>
                                      </p:cBhvr>
                                      <p:to>
                                        <p:strVal val="visible"/>
                                      </p:to>
                                    </p:set>
                                    <p:animEffect transition="in" filter="dissolve">
                                      <p:cBhvr>
                                        <p:cTn id="7" dur="1000"/>
                                        <p:tgtEl>
                                          <p:spTgt spid="276">
                                            <p:bg/>
                                          </p:spTgt>
                                        </p:tgtEl>
                                      </p:cBhvr>
                                    </p:animEffect>
                                  </p:childTnLst>
                                </p:cTn>
                              </p:par>
                              <p:par>
                                <p:cTn id="8" presetID="9" presetClass="entr" presetSubtype="0" fill="hold" grpId="1" nodeType="withEffect">
                                  <p:stCondLst>
                                    <p:cond delay="0"/>
                                  </p:stCondLst>
                                  <p:iterate>
                                    <p:tmAbs val="0"/>
                                  </p:iterate>
                                  <p:childTnLst>
                                    <p:set>
                                      <p:cBhvr>
                                        <p:cTn id="9" fill="hold"/>
                                        <p:tgtEl>
                                          <p:spTgt spid="276">
                                            <p:txEl>
                                              <p:pRg st="0" end="0"/>
                                            </p:txEl>
                                          </p:spTgt>
                                        </p:tgtEl>
                                        <p:attrNameLst>
                                          <p:attrName>style.visibility</p:attrName>
                                        </p:attrNameLst>
                                      </p:cBhvr>
                                      <p:to>
                                        <p:strVal val="visible"/>
                                      </p:to>
                                    </p:set>
                                    <p:animEffect transition="in" filter="dissolve">
                                      <p:cBhvr>
                                        <p:cTn id="10" dur="1000"/>
                                        <p:tgtEl>
                                          <p:spTgt spid="276">
                                            <p:txEl>
                                              <p:pRg st="0" end="0"/>
                                            </p:txEl>
                                          </p:spTgt>
                                        </p:tgtEl>
                                      </p:cBhvr>
                                    </p:animEffect>
                                  </p:childTnLst>
                                </p:cTn>
                              </p:par>
                            </p:childTnLst>
                          </p:cTn>
                        </p:par>
                        <p:par>
                          <p:cTn id="11" fill="hold">
                            <p:stCondLst>
                              <p:cond delay="1000"/>
                            </p:stCondLst>
                            <p:childTnLst>
                              <p:par>
                                <p:cTn id="12" presetID="9" presetClass="entr" presetSubtype="0" fill="hold" grpId="1" nodeType="afterEffect">
                                  <p:stCondLst>
                                    <p:cond delay="0"/>
                                  </p:stCondLst>
                                  <p:iterate>
                                    <p:tmAbs val="0"/>
                                  </p:iterate>
                                  <p:childTnLst>
                                    <p:set>
                                      <p:cBhvr>
                                        <p:cTn id="13" fill="hold"/>
                                        <p:tgtEl>
                                          <p:spTgt spid="276">
                                            <p:txEl>
                                              <p:pRg st="1" end="1"/>
                                            </p:txEl>
                                          </p:spTgt>
                                        </p:tgtEl>
                                        <p:attrNameLst>
                                          <p:attrName>style.visibility</p:attrName>
                                        </p:attrNameLst>
                                      </p:cBhvr>
                                      <p:to>
                                        <p:strVal val="visible"/>
                                      </p:to>
                                    </p:set>
                                    <p:animEffect transition="in" filter="dissolve">
                                      <p:cBhvr>
                                        <p:cTn id="14" dur="1000"/>
                                        <p:tgtEl>
                                          <p:spTgt spid="276">
                                            <p:txEl>
                                              <p:pRg st="1" end="1"/>
                                            </p:txEl>
                                          </p:spTgt>
                                        </p:tgtEl>
                                      </p:cBhvr>
                                    </p:animEffect>
                                  </p:childTnLst>
                                </p:cTn>
                              </p:par>
                            </p:childTnLst>
                          </p:cTn>
                        </p:par>
                        <p:par>
                          <p:cTn id="15" fill="hold">
                            <p:stCondLst>
                              <p:cond delay="2000"/>
                            </p:stCondLst>
                            <p:childTnLst>
                              <p:par>
                                <p:cTn id="16" presetID="9" presetClass="entr" presetSubtype="0" fill="hold" grpId="1" nodeType="afterEffect">
                                  <p:stCondLst>
                                    <p:cond delay="0"/>
                                  </p:stCondLst>
                                  <p:iterate>
                                    <p:tmAbs val="0"/>
                                  </p:iterate>
                                  <p:childTnLst>
                                    <p:set>
                                      <p:cBhvr>
                                        <p:cTn id="17" fill="hold"/>
                                        <p:tgtEl>
                                          <p:spTgt spid="276">
                                            <p:txEl>
                                              <p:pRg st="2" end="2"/>
                                            </p:txEl>
                                          </p:spTgt>
                                        </p:tgtEl>
                                        <p:attrNameLst>
                                          <p:attrName>style.visibility</p:attrName>
                                        </p:attrNameLst>
                                      </p:cBhvr>
                                      <p:to>
                                        <p:strVal val="visible"/>
                                      </p:to>
                                    </p:set>
                                    <p:animEffect transition="in" filter="dissolve">
                                      <p:cBhvr>
                                        <p:cTn id="18" dur="1000"/>
                                        <p:tgtEl>
                                          <p:spTgt spid="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L’Housing First è pensato per le persone che necessitano di significativi livelli di aiuto per consentire loro di uscire dalla condizione di persona senza dimora.…"/>
          <p:cNvSpPr txBox="1"/>
          <p:nvPr/>
        </p:nvSpPr>
        <p:spPr>
          <a:xfrm>
            <a:off x="593718" y="2960801"/>
            <a:ext cx="10375051" cy="3986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2" tIns="65022" rIns="65022" bIns="65022">
            <a:spAutoFit/>
          </a:bodyPr>
          <a:lstStyle/>
          <a:p>
            <a:pPr marL="381000" indent="-381000" algn="l" defTabSz="457200">
              <a:spcBef>
                <a:spcPts val="1500"/>
              </a:spcBef>
              <a:buSzPct val="100000"/>
              <a:buChar char="•"/>
              <a:defRPr sz="3400">
                <a:latin typeface="+mj-lt"/>
                <a:ea typeface="+mj-ea"/>
                <a:cs typeface="+mj-cs"/>
                <a:sym typeface="Helvetica"/>
              </a:defRPr>
            </a:pPr>
            <a:r>
              <a:rPr lang="it-IT" dirty="0" smtClean="0"/>
              <a:t>Facilitatori di difficili percorsi di </a:t>
            </a:r>
            <a:r>
              <a:rPr lang="it-IT" dirty="0" err="1" smtClean="0"/>
              <a:t>concittadinanza</a:t>
            </a:r>
            <a:r>
              <a:rPr lang="it-IT" dirty="0"/>
              <a:t> </a:t>
            </a:r>
            <a:r>
              <a:rPr lang="it-IT" dirty="0" smtClean="0"/>
              <a:t>(paese, quartiere) da parte delle persone accolte in HF</a:t>
            </a:r>
          </a:p>
          <a:p>
            <a:pPr marL="381000" indent="-381000" algn="l" defTabSz="457200">
              <a:spcBef>
                <a:spcPts val="1500"/>
              </a:spcBef>
              <a:buSzPct val="100000"/>
              <a:buChar char="•"/>
              <a:defRPr sz="3400">
                <a:latin typeface="+mj-lt"/>
                <a:ea typeface="+mj-ea"/>
                <a:cs typeface="+mj-cs"/>
                <a:sym typeface="Helvetica"/>
              </a:defRPr>
            </a:pPr>
            <a:r>
              <a:rPr lang="it-IT" dirty="0" smtClean="0"/>
              <a:t>Supporto pratico alle attività del servizio e laddove possibile anche ai percorsi individuali (ad esempio sul tema della solitudine e dello svuotamento delle relazioni)</a:t>
            </a:r>
            <a:endParaRPr dirty="0"/>
          </a:p>
        </p:txBody>
      </p:sp>
      <p:sp>
        <p:nvSpPr>
          <p:cNvPr id="277" name="Housing First: a chi la priorità?"/>
          <p:cNvSpPr txBox="1"/>
          <p:nvPr/>
        </p:nvSpPr>
        <p:spPr>
          <a:xfrm>
            <a:off x="3499174" y="1937432"/>
            <a:ext cx="6006452" cy="702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900" b="1">
                <a:solidFill>
                  <a:srgbClr val="C00000"/>
                </a:solidFill>
                <a:latin typeface="+mj-lt"/>
                <a:ea typeface="+mj-ea"/>
                <a:cs typeface="+mj-cs"/>
                <a:sym typeface="Helvetica"/>
              </a:defRPr>
            </a:pPr>
            <a:r>
              <a:rPr lang="it-IT" dirty="0" smtClean="0"/>
              <a:t>Quale ruolo ai volontari</a:t>
            </a:r>
            <a:r>
              <a:rPr dirty="0" smtClean="0"/>
              <a:t>?</a:t>
            </a:r>
            <a:endParaRPr dirty="0"/>
          </a:p>
        </p:txBody>
      </p:sp>
      <p:pic>
        <p:nvPicPr>
          <p:cNvPr id="4" name="image00.png"/>
          <p:cNvPicPr/>
          <p:nvPr/>
        </p:nvPicPr>
        <p:blipFill>
          <a:blip r:embed="rId3"/>
          <a:stretch>
            <a:fillRect/>
          </a:stretch>
        </p:blipFill>
        <p:spPr>
          <a:xfrm>
            <a:off x="320611" y="664319"/>
            <a:ext cx="2921000" cy="95250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502" y="-167951"/>
            <a:ext cx="3639796" cy="2575249"/>
          </a:xfrm>
          <a:prstGeom prst="rect">
            <a:avLst/>
          </a:prstGeom>
        </p:spPr>
      </p:pic>
    </p:spTree>
    <p:extLst>
      <p:ext uri="{BB962C8B-B14F-4D97-AF65-F5344CB8AC3E}">
        <p14:creationId xmlns:p14="http://schemas.microsoft.com/office/powerpoint/2010/main" val="363877654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76">
                                            <p:bg/>
                                          </p:spTgt>
                                        </p:tgtEl>
                                        <p:attrNameLst>
                                          <p:attrName>style.visibility</p:attrName>
                                        </p:attrNameLst>
                                      </p:cBhvr>
                                      <p:to>
                                        <p:strVal val="visible"/>
                                      </p:to>
                                    </p:set>
                                    <p:animEffect transition="in" filter="dissolve">
                                      <p:cBhvr>
                                        <p:cTn id="7" dur="1000"/>
                                        <p:tgtEl>
                                          <p:spTgt spid="276">
                                            <p:bg/>
                                          </p:spTgt>
                                        </p:tgtEl>
                                      </p:cBhvr>
                                    </p:animEffect>
                                  </p:childTnLst>
                                </p:cTn>
                              </p:par>
                              <p:par>
                                <p:cTn id="8" presetID="9" presetClass="entr" presetSubtype="0" fill="hold" grpId="0" nodeType="withEffect">
                                  <p:stCondLst>
                                    <p:cond delay="0"/>
                                  </p:stCondLst>
                                  <p:iterate>
                                    <p:tmAbs val="0"/>
                                  </p:iterate>
                                  <p:childTnLst>
                                    <p:set>
                                      <p:cBhvr>
                                        <p:cTn id="9" fill="hold"/>
                                        <p:tgtEl>
                                          <p:spTgt spid="276">
                                            <p:txEl>
                                              <p:pRg st="0" end="0"/>
                                            </p:txEl>
                                          </p:spTgt>
                                        </p:tgtEl>
                                        <p:attrNameLst>
                                          <p:attrName>style.visibility</p:attrName>
                                        </p:attrNameLst>
                                      </p:cBhvr>
                                      <p:to>
                                        <p:strVal val="visible"/>
                                      </p:to>
                                    </p:set>
                                    <p:animEffect transition="in" filter="dissolve">
                                      <p:cBhvr>
                                        <p:cTn id="10" dur="1000"/>
                                        <p:tgtEl>
                                          <p:spTgt spid="276">
                                            <p:txEl>
                                              <p:pRg st="0" end="0"/>
                                            </p:txEl>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iterate>
                                    <p:tmAbs val="0"/>
                                  </p:iterate>
                                  <p:childTnLst>
                                    <p:set>
                                      <p:cBhvr>
                                        <p:cTn id="13" fill="hold"/>
                                        <p:tgtEl>
                                          <p:spTgt spid="276">
                                            <p:txEl>
                                              <p:pRg st="1" end="1"/>
                                            </p:txEl>
                                          </p:spTgt>
                                        </p:tgtEl>
                                        <p:attrNameLst>
                                          <p:attrName>style.visibility</p:attrName>
                                        </p:attrNameLst>
                                      </p:cBhvr>
                                      <p:to>
                                        <p:strVal val="visible"/>
                                      </p:to>
                                    </p:set>
                                    <p:animEffect transition="in" filter="dissolve">
                                      <p:cBhvr>
                                        <p:cTn id="14" dur="1000"/>
                                        <p:tgtEl>
                                          <p:spTgt spid="2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L’Housing First è pensato per le persone che necessitano di significativi livelli di aiuto per consentire loro di uscire dalla condizione di persona senza dimora.…"/>
          <p:cNvSpPr txBox="1"/>
          <p:nvPr/>
        </p:nvSpPr>
        <p:spPr>
          <a:xfrm>
            <a:off x="593718" y="2960801"/>
            <a:ext cx="10375051" cy="6848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2" tIns="65022" rIns="65022" bIns="65022">
            <a:spAutoFit/>
          </a:bodyPr>
          <a:lstStyle/>
          <a:p>
            <a:pPr marL="381000" indent="-381000" algn="l" defTabSz="457200">
              <a:spcBef>
                <a:spcPts val="1500"/>
              </a:spcBef>
              <a:buSzPct val="100000"/>
              <a:buChar char="•"/>
              <a:defRPr sz="3400">
                <a:latin typeface="+mj-lt"/>
                <a:ea typeface="+mj-ea"/>
                <a:cs typeface="+mj-cs"/>
                <a:sym typeface="Helvetica"/>
              </a:defRPr>
            </a:pPr>
            <a:r>
              <a:rPr lang="it-IT" dirty="0" smtClean="0"/>
              <a:t>HF esiste a Bergamo (10 appartamenti in 2 progetti diversi) e sta nascendo anche in alcuni territori della provincia</a:t>
            </a:r>
          </a:p>
          <a:p>
            <a:pPr marL="381000" indent="-381000" algn="l" defTabSz="457200">
              <a:spcBef>
                <a:spcPts val="1500"/>
              </a:spcBef>
              <a:buSzPct val="100000"/>
              <a:buChar char="•"/>
              <a:defRPr sz="3400">
                <a:latin typeface="+mj-lt"/>
                <a:ea typeface="+mj-ea"/>
                <a:cs typeface="+mj-cs"/>
                <a:sym typeface="Helvetica"/>
              </a:defRPr>
            </a:pPr>
            <a:r>
              <a:rPr lang="it-IT" dirty="0" smtClean="0"/>
              <a:t>In Italia ci sono 74 progetti che accolgono poco più di 1000 persone afferenti a target diversi</a:t>
            </a:r>
          </a:p>
          <a:p>
            <a:pPr marL="381000" indent="-381000" algn="l" defTabSz="457200">
              <a:spcBef>
                <a:spcPts val="1500"/>
              </a:spcBef>
              <a:buSzPct val="100000"/>
              <a:buChar char="•"/>
              <a:defRPr sz="3400">
                <a:latin typeface="+mj-lt"/>
                <a:ea typeface="+mj-ea"/>
                <a:cs typeface="+mj-cs"/>
                <a:sym typeface="Helvetica"/>
              </a:defRPr>
            </a:pPr>
            <a:r>
              <a:rPr lang="it-IT" dirty="0" smtClean="0"/>
              <a:t>Nel 2024 ricorre il Decennale di Housing First Italia promosso dalla </a:t>
            </a:r>
            <a:r>
              <a:rPr lang="it-IT" dirty="0" err="1" smtClean="0"/>
              <a:t>Fiopsd</a:t>
            </a:r>
            <a:r>
              <a:rPr lang="it-IT" dirty="0" smtClean="0"/>
              <a:t> (Federazione Italiana degli organismi per Persona senza dimora)</a:t>
            </a:r>
          </a:p>
          <a:p>
            <a:pPr marL="381000" indent="-381000" algn="l" defTabSz="457200">
              <a:spcBef>
                <a:spcPts val="1500"/>
              </a:spcBef>
              <a:buSzPct val="100000"/>
              <a:buChar char="•"/>
              <a:defRPr sz="3400">
                <a:latin typeface="+mj-lt"/>
                <a:ea typeface="+mj-ea"/>
                <a:cs typeface="+mj-cs"/>
                <a:sym typeface="Helvetica"/>
              </a:defRPr>
            </a:pPr>
            <a:endParaRPr lang="it-IT" dirty="0"/>
          </a:p>
          <a:p>
            <a:pPr marL="381000" indent="-381000" algn="l" defTabSz="457200">
              <a:spcBef>
                <a:spcPts val="1500"/>
              </a:spcBef>
              <a:buSzPct val="100000"/>
              <a:buChar char="•"/>
              <a:defRPr sz="3400">
                <a:latin typeface="+mj-lt"/>
                <a:ea typeface="+mj-ea"/>
                <a:cs typeface="+mj-cs"/>
                <a:sym typeface="Helvetica"/>
              </a:defRPr>
            </a:pPr>
            <a:endParaRPr lang="it-IT" dirty="0" smtClean="0"/>
          </a:p>
          <a:p>
            <a:pPr marL="381000" indent="-381000" algn="l" defTabSz="457200">
              <a:spcBef>
                <a:spcPts val="1500"/>
              </a:spcBef>
              <a:buSzPct val="100000"/>
              <a:buChar char="•"/>
              <a:defRPr sz="3400">
                <a:latin typeface="+mj-lt"/>
                <a:ea typeface="+mj-ea"/>
                <a:cs typeface="+mj-cs"/>
                <a:sym typeface="Helvetica"/>
              </a:defRPr>
            </a:pPr>
            <a:endParaRPr dirty="0"/>
          </a:p>
        </p:txBody>
      </p:sp>
      <p:sp>
        <p:nvSpPr>
          <p:cNvPr id="277" name="Housing First: a chi la priorità?"/>
          <p:cNvSpPr txBox="1"/>
          <p:nvPr/>
        </p:nvSpPr>
        <p:spPr>
          <a:xfrm>
            <a:off x="5170304" y="1884071"/>
            <a:ext cx="2664191" cy="702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900" b="1">
                <a:solidFill>
                  <a:srgbClr val="C00000"/>
                </a:solidFill>
                <a:latin typeface="+mj-lt"/>
                <a:ea typeface="+mj-ea"/>
                <a:cs typeface="+mj-cs"/>
                <a:sym typeface="Helvetica"/>
              </a:defRPr>
            </a:pPr>
            <a:r>
              <a:rPr lang="it-IT" dirty="0" smtClean="0"/>
              <a:t>Alcuni dati</a:t>
            </a:r>
            <a:endParaRPr dirty="0"/>
          </a:p>
        </p:txBody>
      </p:sp>
      <p:pic>
        <p:nvPicPr>
          <p:cNvPr id="4" name="image00.png"/>
          <p:cNvPicPr/>
          <p:nvPr/>
        </p:nvPicPr>
        <p:blipFill>
          <a:blip r:embed="rId3"/>
          <a:stretch>
            <a:fillRect/>
          </a:stretch>
        </p:blipFill>
        <p:spPr>
          <a:xfrm>
            <a:off x="593718" y="714223"/>
            <a:ext cx="2478573" cy="784408"/>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502" y="-167951"/>
            <a:ext cx="3639796" cy="2575249"/>
          </a:xfrm>
          <a:prstGeom prst="rect">
            <a:avLst/>
          </a:prstGeom>
        </p:spPr>
      </p:pic>
    </p:spTree>
    <p:extLst>
      <p:ext uri="{BB962C8B-B14F-4D97-AF65-F5344CB8AC3E}">
        <p14:creationId xmlns:p14="http://schemas.microsoft.com/office/powerpoint/2010/main" val="393752185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76">
                                            <p:bg/>
                                          </p:spTgt>
                                        </p:tgtEl>
                                        <p:attrNameLst>
                                          <p:attrName>style.visibility</p:attrName>
                                        </p:attrNameLst>
                                      </p:cBhvr>
                                      <p:to>
                                        <p:strVal val="visible"/>
                                      </p:to>
                                    </p:set>
                                    <p:animEffect transition="in" filter="dissolve">
                                      <p:cBhvr>
                                        <p:cTn id="7" dur="1000"/>
                                        <p:tgtEl>
                                          <p:spTgt spid="276">
                                            <p:bg/>
                                          </p:spTgt>
                                        </p:tgtEl>
                                      </p:cBhvr>
                                    </p:animEffect>
                                  </p:childTnLst>
                                </p:cTn>
                              </p:par>
                              <p:par>
                                <p:cTn id="8" presetID="9" presetClass="entr" presetSubtype="0" fill="hold" grpId="0" nodeType="withEffect">
                                  <p:stCondLst>
                                    <p:cond delay="0"/>
                                  </p:stCondLst>
                                  <p:iterate>
                                    <p:tmAbs val="0"/>
                                  </p:iterate>
                                  <p:childTnLst>
                                    <p:set>
                                      <p:cBhvr>
                                        <p:cTn id="9" fill="hold"/>
                                        <p:tgtEl>
                                          <p:spTgt spid="276">
                                            <p:txEl>
                                              <p:pRg st="0" end="0"/>
                                            </p:txEl>
                                          </p:spTgt>
                                        </p:tgtEl>
                                        <p:attrNameLst>
                                          <p:attrName>style.visibility</p:attrName>
                                        </p:attrNameLst>
                                      </p:cBhvr>
                                      <p:to>
                                        <p:strVal val="visible"/>
                                      </p:to>
                                    </p:set>
                                    <p:animEffect transition="in" filter="dissolve">
                                      <p:cBhvr>
                                        <p:cTn id="10" dur="1000"/>
                                        <p:tgtEl>
                                          <p:spTgt spid="276">
                                            <p:txEl>
                                              <p:pRg st="0" end="0"/>
                                            </p:txEl>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iterate>
                                    <p:tmAbs val="0"/>
                                  </p:iterate>
                                  <p:childTnLst>
                                    <p:set>
                                      <p:cBhvr>
                                        <p:cTn id="13" fill="hold"/>
                                        <p:tgtEl>
                                          <p:spTgt spid="276">
                                            <p:txEl>
                                              <p:pRg st="1" end="1"/>
                                            </p:txEl>
                                          </p:spTgt>
                                        </p:tgtEl>
                                        <p:attrNameLst>
                                          <p:attrName>style.visibility</p:attrName>
                                        </p:attrNameLst>
                                      </p:cBhvr>
                                      <p:to>
                                        <p:strVal val="visible"/>
                                      </p:to>
                                    </p:set>
                                    <p:animEffect transition="in" filter="dissolve">
                                      <p:cBhvr>
                                        <p:cTn id="14" dur="1000"/>
                                        <p:tgtEl>
                                          <p:spTgt spid="276">
                                            <p:txEl>
                                              <p:pRg st="1" end="1"/>
                                            </p:txEl>
                                          </p:spTgt>
                                        </p:tgtEl>
                                      </p:cBhvr>
                                    </p:animEffect>
                                  </p:childTnLst>
                                </p:cTn>
                              </p:par>
                            </p:childTnLst>
                          </p:cTn>
                        </p:par>
                        <p:par>
                          <p:cTn id="15" fill="hold">
                            <p:stCondLst>
                              <p:cond delay="2000"/>
                            </p:stCondLst>
                            <p:childTnLst>
                              <p:par>
                                <p:cTn id="16" presetID="9" presetClass="entr" presetSubtype="0" fill="hold" grpId="0" nodeType="afterEffect">
                                  <p:stCondLst>
                                    <p:cond delay="0"/>
                                  </p:stCondLst>
                                  <p:iterate>
                                    <p:tmAbs val="0"/>
                                  </p:iterate>
                                  <p:childTnLst>
                                    <p:set>
                                      <p:cBhvr>
                                        <p:cTn id="17" fill="hold"/>
                                        <p:tgtEl>
                                          <p:spTgt spid="276">
                                            <p:txEl>
                                              <p:pRg st="2" end="2"/>
                                            </p:txEl>
                                          </p:spTgt>
                                        </p:tgtEl>
                                        <p:attrNameLst>
                                          <p:attrName>style.visibility</p:attrName>
                                        </p:attrNameLst>
                                      </p:cBhvr>
                                      <p:to>
                                        <p:strVal val="visible"/>
                                      </p:to>
                                    </p:set>
                                    <p:animEffect transition="in" filter="dissolve">
                                      <p:cBhvr>
                                        <p:cTn id="18" dur="1000"/>
                                        <p:tgtEl>
                                          <p:spTgt spid="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http://www.endhomelessness.org/page/-/uploads/blog/Blog%20Photos%202014/08-20-2014_traditional_Approach.gif/@s_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52" y="1557809"/>
            <a:ext cx="11524061" cy="7674738"/>
          </a:xfrm>
          <a:prstGeom prst="rect">
            <a:avLst/>
          </a:prstGeom>
          <a:ln w="12700">
            <a:miter lim="400000"/>
          </a:ln>
        </p:spPr>
      </p:pic>
      <p:sp>
        <p:nvSpPr>
          <p:cNvPr id="139" name="Forma"/>
          <p:cNvSpPr/>
          <p:nvPr/>
        </p:nvSpPr>
        <p:spPr>
          <a:xfrm rot="10800000">
            <a:off x="4301756" y="7086688"/>
            <a:ext cx="1583324" cy="8324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150"/>
                </a:lnTo>
                <a:cubicBezTo>
                  <a:pt x="0" y="6931"/>
                  <a:pt x="2039" y="2700"/>
                  <a:pt x="4554" y="2700"/>
                </a:cubicBezTo>
                <a:lnTo>
                  <a:pt x="18998" y="2700"/>
                </a:lnTo>
                <a:lnTo>
                  <a:pt x="18998" y="0"/>
                </a:lnTo>
                <a:lnTo>
                  <a:pt x="21600" y="5400"/>
                </a:lnTo>
                <a:lnTo>
                  <a:pt x="18998" y="10800"/>
                </a:lnTo>
                <a:lnTo>
                  <a:pt x="18998" y="8100"/>
                </a:lnTo>
                <a:lnTo>
                  <a:pt x="4554" y="8100"/>
                </a:lnTo>
                <a:cubicBezTo>
                  <a:pt x="3476" y="8100"/>
                  <a:pt x="2602" y="9913"/>
                  <a:pt x="2602" y="12150"/>
                </a:cubicBezTo>
                <a:lnTo>
                  <a:pt x="2602" y="21600"/>
                </a:lnTo>
                <a:close/>
              </a:path>
            </a:pathLst>
          </a:custGeom>
          <a:solidFill>
            <a:srgbClr val="4F81BD"/>
          </a:solidFill>
          <a:ln w="25400">
            <a:solidFill>
              <a:srgbClr val="3A5E8A"/>
            </a:solidFill>
            <a:bevel/>
          </a:ln>
        </p:spPr>
        <p:txBody>
          <a:bodyPr lIns="50800" tIns="50800" rIns="50800" bIns="50800" anchor="ctr"/>
          <a:lstStyle/>
          <a:p>
            <a:pPr defTabSz="914400">
              <a:defRPr sz="1800">
                <a:latin typeface="Calibri"/>
                <a:ea typeface="Calibri"/>
                <a:cs typeface="Calibri"/>
                <a:sym typeface="Calibri"/>
              </a:defRPr>
            </a:pPr>
            <a:endParaRPr/>
          </a:p>
        </p:txBody>
      </p:sp>
      <p:sp>
        <p:nvSpPr>
          <p:cNvPr id="140" name="Forma"/>
          <p:cNvSpPr/>
          <p:nvPr/>
        </p:nvSpPr>
        <p:spPr>
          <a:xfrm rot="10800000">
            <a:off x="6333301" y="5299727"/>
            <a:ext cx="2005617" cy="24802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450"/>
                </a:lnTo>
                <a:cubicBezTo>
                  <a:pt x="0" y="4231"/>
                  <a:pt x="4112" y="0"/>
                  <a:pt x="9185" y="0"/>
                </a:cubicBezTo>
                <a:lnTo>
                  <a:pt x="16352" y="0"/>
                </a:lnTo>
                <a:lnTo>
                  <a:pt x="21600" y="861"/>
                </a:lnTo>
                <a:lnTo>
                  <a:pt x="16352" y="1721"/>
                </a:lnTo>
                <a:lnTo>
                  <a:pt x="9185" y="1721"/>
                </a:lnTo>
                <a:cubicBezTo>
                  <a:pt x="5036" y="1721"/>
                  <a:pt x="1673" y="5181"/>
                  <a:pt x="1673" y="9450"/>
                </a:cubicBezTo>
                <a:lnTo>
                  <a:pt x="1673" y="21600"/>
                </a:lnTo>
                <a:close/>
              </a:path>
            </a:pathLst>
          </a:custGeom>
          <a:solidFill>
            <a:srgbClr val="4F81BD"/>
          </a:solidFill>
          <a:ln w="25400">
            <a:solidFill>
              <a:srgbClr val="3A5E8A"/>
            </a:solidFill>
            <a:bevel/>
          </a:ln>
        </p:spPr>
        <p:txBody>
          <a:bodyPr lIns="50800" tIns="50800" rIns="50800" bIns="50800" anchor="ctr"/>
          <a:lstStyle/>
          <a:p>
            <a:pPr defTabSz="914400">
              <a:defRPr sz="1800">
                <a:latin typeface="Calibri"/>
                <a:ea typeface="Calibri"/>
                <a:cs typeface="Calibri"/>
                <a:sym typeface="Calibri"/>
              </a:defRPr>
            </a:pPr>
            <a:endParaRPr/>
          </a:p>
        </p:txBody>
      </p:sp>
      <p:sp>
        <p:nvSpPr>
          <p:cNvPr id="141" name="Forma"/>
          <p:cNvSpPr/>
          <p:nvPr/>
        </p:nvSpPr>
        <p:spPr>
          <a:xfrm rot="10800000">
            <a:off x="8786965" y="4170352"/>
            <a:ext cx="2005830" cy="36382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6158"/>
                </a:lnTo>
                <a:cubicBezTo>
                  <a:pt x="0" y="2757"/>
                  <a:pt x="4231" y="0"/>
                  <a:pt x="9450" y="0"/>
                </a:cubicBezTo>
                <a:lnTo>
                  <a:pt x="16200" y="0"/>
                </a:lnTo>
                <a:lnTo>
                  <a:pt x="21600" y="561"/>
                </a:lnTo>
                <a:lnTo>
                  <a:pt x="16200" y="1122"/>
                </a:lnTo>
                <a:lnTo>
                  <a:pt x="9450" y="1122"/>
                </a:lnTo>
                <a:cubicBezTo>
                  <a:pt x="5181" y="1122"/>
                  <a:pt x="1721" y="3376"/>
                  <a:pt x="1721" y="6158"/>
                </a:cubicBezTo>
                <a:lnTo>
                  <a:pt x="1721" y="21600"/>
                </a:lnTo>
                <a:close/>
              </a:path>
            </a:pathLst>
          </a:custGeom>
          <a:solidFill>
            <a:srgbClr val="4F81BD"/>
          </a:solidFill>
          <a:ln w="25400">
            <a:solidFill>
              <a:srgbClr val="3A5E8A"/>
            </a:solidFill>
            <a:bevel/>
          </a:ln>
        </p:spPr>
        <p:txBody>
          <a:bodyPr lIns="50800" tIns="50800" rIns="50800" bIns="50800" anchor="ctr"/>
          <a:lstStyle/>
          <a:p>
            <a:pPr defTabSz="914400">
              <a:defRPr sz="1800">
                <a:latin typeface="Calibri"/>
                <a:ea typeface="Calibri"/>
                <a:cs typeface="Calibri"/>
                <a:sym typeface="Calibri"/>
              </a:defRPr>
            </a:pPr>
            <a:endParaRPr/>
          </a:p>
        </p:txBody>
      </p:sp>
      <p:sp>
        <p:nvSpPr>
          <p:cNvPr id="142" name="Approccio tradizionale"/>
          <p:cNvSpPr txBox="1"/>
          <p:nvPr/>
        </p:nvSpPr>
        <p:spPr>
          <a:xfrm>
            <a:off x="640729" y="1593591"/>
            <a:ext cx="4758734" cy="523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b="1"/>
            </a:lvl1pPr>
          </a:lstStyle>
          <a:p>
            <a:r>
              <a:t>Approccio tradizionale</a:t>
            </a:r>
          </a:p>
        </p:txBody>
      </p:sp>
      <p:sp>
        <p:nvSpPr>
          <p:cNvPr id="143" name="Livello di indipendenza"/>
          <p:cNvSpPr txBox="1"/>
          <p:nvPr/>
        </p:nvSpPr>
        <p:spPr>
          <a:xfrm rot="16200000">
            <a:off x="-644133" y="5128455"/>
            <a:ext cx="3576300"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a:lvl1pPr>
          </a:lstStyle>
          <a:p>
            <a:r>
              <a:rPr dirty="0" err="1"/>
              <a:t>Livello</a:t>
            </a:r>
            <a:r>
              <a:rPr dirty="0"/>
              <a:t> di </a:t>
            </a:r>
            <a:r>
              <a:rPr lang="it-IT" dirty="0" smtClean="0"/>
              <a:t>autonomia</a:t>
            </a:r>
            <a:endParaRPr dirty="0"/>
          </a:p>
        </p:txBody>
      </p:sp>
      <p:sp>
        <p:nvSpPr>
          <p:cNvPr id="144" name="Conformità al trattamento + stabilità psichiatrica + astinenza"/>
          <p:cNvSpPr txBox="1"/>
          <p:nvPr/>
        </p:nvSpPr>
        <p:spPr>
          <a:xfrm>
            <a:off x="327829" y="8673058"/>
            <a:ext cx="12173204"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a:lvl1pPr>
          </a:lstStyle>
          <a:p>
            <a:r>
              <a:rPr lang="it-IT" dirty="0" smtClean="0"/>
              <a:t>aderenza</a:t>
            </a:r>
            <a:r>
              <a:rPr dirty="0" smtClean="0"/>
              <a:t> </a:t>
            </a:r>
            <a:r>
              <a:rPr dirty="0"/>
              <a:t>al </a:t>
            </a:r>
            <a:r>
              <a:rPr dirty="0" err="1"/>
              <a:t>trattamento</a:t>
            </a:r>
            <a:r>
              <a:rPr dirty="0"/>
              <a:t> + </a:t>
            </a:r>
            <a:r>
              <a:rPr dirty="0" err="1" smtClean="0"/>
              <a:t>stabilità</a:t>
            </a:r>
            <a:r>
              <a:rPr lang="it-IT" dirty="0" smtClean="0"/>
              <a:t>/</a:t>
            </a:r>
            <a:r>
              <a:rPr lang="it-IT" dirty="0" err="1" smtClean="0"/>
              <a:t>compesazione</a:t>
            </a:r>
            <a:r>
              <a:rPr dirty="0" smtClean="0"/>
              <a:t> </a:t>
            </a:r>
            <a:r>
              <a:rPr dirty="0" err="1" smtClean="0"/>
              <a:t>psichi</a:t>
            </a:r>
            <a:r>
              <a:rPr lang="it-IT" dirty="0" err="1" smtClean="0"/>
              <a:t>ca</a:t>
            </a:r>
            <a:r>
              <a:rPr dirty="0" smtClean="0"/>
              <a:t> </a:t>
            </a:r>
            <a:r>
              <a:rPr dirty="0"/>
              <a:t>+ </a:t>
            </a:r>
            <a:r>
              <a:rPr dirty="0" err="1"/>
              <a:t>astinenza</a:t>
            </a:r>
            <a:r>
              <a:rPr dirty="0"/>
              <a:t> </a:t>
            </a:r>
          </a:p>
        </p:txBody>
      </p:sp>
      <p:sp>
        <p:nvSpPr>
          <p:cNvPr id="145" name="Senza Dimora"/>
          <p:cNvSpPr txBox="1"/>
          <p:nvPr/>
        </p:nvSpPr>
        <p:spPr>
          <a:xfrm>
            <a:off x="2387961" y="7279218"/>
            <a:ext cx="1695352" cy="804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300" b="1">
                <a:solidFill>
                  <a:srgbClr val="2A5B96"/>
                </a:solidFill>
              </a:defRPr>
            </a:lvl1pPr>
          </a:lstStyle>
          <a:p>
            <a:r>
              <a:t>Senza Dimora</a:t>
            </a:r>
          </a:p>
        </p:txBody>
      </p:sp>
      <p:sp>
        <p:nvSpPr>
          <p:cNvPr id="146" name="collocamento al dormitorio"/>
          <p:cNvSpPr txBox="1"/>
          <p:nvPr/>
        </p:nvSpPr>
        <p:spPr>
          <a:xfrm>
            <a:off x="4789275" y="5940888"/>
            <a:ext cx="2225592" cy="804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300" b="1">
                <a:solidFill>
                  <a:srgbClr val="2A5B96"/>
                </a:solidFill>
              </a:defRPr>
            </a:lvl1pPr>
          </a:lstStyle>
          <a:p>
            <a:r>
              <a:rPr dirty="0" err="1"/>
              <a:t>collocamento</a:t>
            </a:r>
            <a:r>
              <a:rPr dirty="0"/>
              <a:t> </a:t>
            </a:r>
            <a:r>
              <a:rPr lang="it-IT" dirty="0" smtClean="0"/>
              <a:t>in</a:t>
            </a:r>
            <a:r>
              <a:rPr dirty="0" smtClean="0"/>
              <a:t> </a:t>
            </a:r>
            <a:r>
              <a:rPr dirty="0" err="1"/>
              <a:t>dormitorio</a:t>
            </a:r>
            <a:endParaRPr dirty="0"/>
          </a:p>
        </p:txBody>
      </p:sp>
      <p:sp>
        <p:nvSpPr>
          <p:cNvPr id="147" name="alloggio di transizione"/>
          <p:cNvSpPr txBox="1"/>
          <p:nvPr/>
        </p:nvSpPr>
        <p:spPr>
          <a:xfrm>
            <a:off x="7307810" y="4611591"/>
            <a:ext cx="1855861" cy="804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300" b="1">
                <a:solidFill>
                  <a:srgbClr val="2A5B96"/>
                </a:solidFill>
              </a:defRPr>
            </a:lvl1pPr>
          </a:lstStyle>
          <a:p>
            <a:r>
              <a:rPr dirty="0" err="1"/>
              <a:t>alloggio</a:t>
            </a:r>
            <a:r>
              <a:rPr dirty="0"/>
              <a:t> di </a:t>
            </a:r>
            <a:r>
              <a:rPr dirty="0" err="1"/>
              <a:t>transizione</a:t>
            </a:r>
            <a:endParaRPr dirty="0"/>
          </a:p>
        </p:txBody>
      </p:sp>
      <p:sp>
        <p:nvSpPr>
          <p:cNvPr id="148" name="alloggio permanente"/>
          <p:cNvSpPr txBox="1"/>
          <p:nvPr/>
        </p:nvSpPr>
        <p:spPr>
          <a:xfrm>
            <a:off x="9704234" y="3178131"/>
            <a:ext cx="2020842" cy="804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300" b="1">
                <a:solidFill>
                  <a:srgbClr val="2A5B96"/>
                </a:solidFill>
              </a:defRPr>
            </a:lvl1pPr>
          </a:lstStyle>
          <a:p>
            <a:r>
              <a:rPr dirty="0" err="1"/>
              <a:t>alloggio</a:t>
            </a:r>
            <a:r>
              <a:rPr dirty="0"/>
              <a:t> </a:t>
            </a:r>
            <a:r>
              <a:rPr dirty="0" err="1"/>
              <a:t>permanente</a:t>
            </a:r>
            <a:endParaRPr dirty="0"/>
          </a:p>
        </p:txBody>
      </p:sp>
      <p:grpSp>
        <p:nvGrpSpPr>
          <p:cNvPr id="151" name="Gruppo"/>
          <p:cNvGrpSpPr/>
          <p:nvPr/>
        </p:nvGrpSpPr>
        <p:grpSpPr>
          <a:xfrm>
            <a:off x="5796985" y="1269948"/>
            <a:ext cx="4877511" cy="833148"/>
            <a:chOff x="0" y="0"/>
            <a:chExt cx="4877510" cy="833147"/>
          </a:xfrm>
        </p:grpSpPr>
        <p:sp>
          <p:nvSpPr>
            <p:cNvPr id="149" name="Rettangolo"/>
            <p:cNvSpPr/>
            <p:nvPr/>
          </p:nvSpPr>
          <p:spPr>
            <a:xfrm>
              <a:off x="-1" y="-1"/>
              <a:ext cx="4877512" cy="833149"/>
            </a:xfrm>
            <a:prstGeom prst="rect">
              <a:avLst/>
            </a:prstGeom>
            <a:solidFill>
              <a:srgbClr val="FFFFFF"/>
            </a:solidFill>
            <a:ln w="12700" cap="flat">
              <a:noFill/>
              <a:miter lim="400000"/>
            </a:ln>
            <a:effectLst/>
          </p:spPr>
          <p:txBody>
            <a:bodyPr wrap="square" lIns="50800" tIns="50800" rIns="50800" bIns="50800" numCol="1" anchor="t">
              <a:noAutofit/>
            </a:bodyPr>
            <a:lstStyle/>
            <a:p>
              <a:pPr defTabSz="914400">
                <a:defRPr sz="900" b="1">
                  <a:effectLst>
                    <a:outerShdw blurRad="38100" dist="38100" dir="2700000" rotWithShape="0">
                      <a:srgbClr val="C0C0C0"/>
                    </a:outerShdw>
                  </a:effectLst>
                  <a:latin typeface="Calibri"/>
                  <a:ea typeface="Calibri"/>
                  <a:cs typeface="Calibri"/>
                  <a:sym typeface="Calibri"/>
                </a:defRPr>
              </a:pPr>
              <a:endParaRPr/>
            </a:p>
          </p:txBody>
        </p:sp>
        <p:sp>
          <p:nvSpPr>
            <p:cNvPr id="150" name="Continuum della cura: ‘Un circuito istituzionale’"/>
            <p:cNvSpPr txBox="1"/>
            <p:nvPr/>
          </p:nvSpPr>
          <p:spPr>
            <a:xfrm>
              <a:off x="-1" y="-1"/>
              <a:ext cx="4877512" cy="7292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defTabSz="914400">
                <a:defRPr sz="2000" b="1">
                  <a:effectLst>
                    <a:outerShdw blurRad="38100" dist="38100" dir="2700000" rotWithShape="0">
                      <a:srgbClr val="C0C0C0"/>
                    </a:outerShdw>
                  </a:effectLst>
                </a:defRPr>
              </a:pPr>
              <a:r>
                <a:t>Continuum della cura:</a:t>
              </a:r>
              <a:br/>
              <a:r>
                <a:t>‘Un circuito istituzionale’</a:t>
              </a:r>
            </a:p>
          </p:txBody>
        </p:sp>
      </p:grpSp>
      <p:pic>
        <p:nvPicPr>
          <p:cNvPr id="16" name="image00.png"/>
          <p:cNvPicPr/>
          <p:nvPr/>
        </p:nvPicPr>
        <p:blipFill>
          <a:blip r:embed="rId4"/>
          <a:stretch>
            <a:fillRect/>
          </a:stretch>
        </p:blipFill>
        <p:spPr>
          <a:xfrm>
            <a:off x="307918" y="682064"/>
            <a:ext cx="2921000" cy="9525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9"/>
                                        </p:tgtEl>
                                        <p:attrNameLst>
                                          <p:attrName>style.visibility</p:attrName>
                                        </p:attrNameLst>
                                      </p:cBhvr>
                                      <p:to>
                                        <p:strVal val="visible"/>
                                      </p:to>
                                    </p:set>
                                    <p:animEffect transition="in" filter="dissolve">
                                      <p:cBhvr>
                                        <p:cTn id="7" dur="500"/>
                                        <p:tgtEl>
                                          <p:spTgt spid="139"/>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40"/>
                                        </p:tgtEl>
                                        <p:attrNameLst>
                                          <p:attrName>style.visibility</p:attrName>
                                        </p:attrNameLst>
                                      </p:cBhvr>
                                      <p:to>
                                        <p:strVal val="visible"/>
                                      </p:to>
                                    </p:set>
                                    <p:animEffect transition="in" filter="dissolve">
                                      <p:cBhvr>
                                        <p:cTn id="11" dur="500"/>
                                        <p:tgtEl>
                                          <p:spTgt spid="140"/>
                                        </p:tgtEl>
                                      </p:cBhvr>
                                    </p:animEffect>
                                  </p:childTnLst>
                                </p:cTn>
                              </p:par>
                            </p:childTnLst>
                          </p:cTn>
                        </p:par>
                        <p:par>
                          <p:cTn id="12" fill="hold">
                            <p:stCondLst>
                              <p:cond delay="1000"/>
                            </p:stCondLst>
                            <p:childTnLst>
                              <p:par>
                                <p:cTn id="13" presetID="9" presetClass="entr" fill="hold" grpId="3" nodeType="afterEffect">
                                  <p:stCondLst>
                                    <p:cond delay="0"/>
                                  </p:stCondLst>
                                  <p:iterate>
                                    <p:tmAbs val="0"/>
                                  </p:iterate>
                                  <p:childTnLst>
                                    <p:set>
                                      <p:cBhvr>
                                        <p:cTn id="14" fill="hold"/>
                                        <p:tgtEl>
                                          <p:spTgt spid="141"/>
                                        </p:tgtEl>
                                        <p:attrNameLst>
                                          <p:attrName>style.visibility</p:attrName>
                                        </p:attrNameLst>
                                      </p:cBhvr>
                                      <p:to>
                                        <p:strVal val="visible"/>
                                      </p:to>
                                    </p:set>
                                    <p:animEffect transition="in" filter="dissolve">
                                      <p:cBhvr>
                                        <p:cTn id="1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P spid="140" grpId="2" animBg="1" advAuto="0"/>
      <p:bldP spid="141"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1-2-staircase-services" descr="1-2-staircase-services"/>
          <p:cNvPicPr>
            <a:picLocks noChangeAspect="1"/>
          </p:cNvPicPr>
          <p:nvPr/>
        </p:nvPicPr>
        <p:blipFill>
          <a:blip r:embed="rId3" cstate="print">
            <a:extLst/>
          </a:blip>
          <a:stretch>
            <a:fillRect/>
          </a:stretch>
        </p:blipFill>
        <p:spPr>
          <a:xfrm>
            <a:off x="824552" y="2247234"/>
            <a:ext cx="11569694" cy="4724167"/>
          </a:xfrm>
          <a:prstGeom prst="rect">
            <a:avLst/>
          </a:prstGeom>
          <a:ln w="12700">
            <a:miter lim="400000"/>
          </a:ln>
        </p:spPr>
      </p:pic>
      <p:sp>
        <p:nvSpPr>
          <p:cNvPr id="164" name="senza dimora"/>
          <p:cNvSpPr/>
          <p:nvPr/>
        </p:nvSpPr>
        <p:spPr>
          <a:xfrm>
            <a:off x="937176" y="4716378"/>
            <a:ext cx="2043857" cy="1032159"/>
          </a:xfrm>
          <a:prstGeom prst="rect">
            <a:avLst/>
          </a:prstGeom>
          <a:solidFill>
            <a:srgbClr val="21212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400" b="1">
                <a:solidFill>
                  <a:srgbClr val="EBEBEB"/>
                </a:solidFill>
              </a:defRPr>
            </a:lvl1pPr>
          </a:lstStyle>
          <a:p>
            <a:r>
              <a:rPr dirty="0" err="1"/>
              <a:t>senza</a:t>
            </a:r>
            <a:r>
              <a:rPr dirty="0"/>
              <a:t> </a:t>
            </a:r>
            <a:r>
              <a:rPr dirty="0" err="1"/>
              <a:t>dimora</a:t>
            </a:r>
            <a:endParaRPr dirty="0"/>
          </a:p>
        </p:txBody>
      </p:sp>
      <p:sp>
        <p:nvSpPr>
          <p:cNvPr id="165" name="abitazione autonoma regolare con contratto di affitto"/>
          <p:cNvSpPr/>
          <p:nvPr/>
        </p:nvSpPr>
        <p:spPr>
          <a:xfrm>
            <a:off x="9001378" y="2370634"/>
            <a:ext cx="3119779" cy="928055"/>
          </a:xfrm>
          <a:prstGeom prst="rect">
            <a:avLst/>
          </a:prstGeom>
          <a:solidFill>
            <a:srgbClr val="21212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700" b="1">
                <a:solidFill>
                  <a:srgbClr val="EBEBEB"/>
                </a:solidFill>
              </a:defRPr>
            </a:lvl1pPr>
          </a:lstStyle>
          <a:p>
            <a:r>
              <a:t>abitazione autonoma regolare con contratto di affitto</a:t>
            </a:r>
          </a:p>
        </p:txBody>
      </p:sp>
      <p:sp>
        <p:nvSpPr>
          <p:cNvPr id="166" name="fase di accoglienza"/>
          <p:cNvSpPr/>
          <p:nvPr/>
        </p:nvSpPr>
        <p:spPr>
          <a:xfrm>
            <a:off x="3898363" y="5688700"/>
            <a:ext cx="2018457" cy="677716"/>
          </a:xfrm>
          <a:prstGeom prst="rect">
            <a:avLst/>
          </a:prstGeom>
          <a:solidFill>
            <a:srgbClr val="FFFFFF"/>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800"/>
            </a:lvl1pPr>
          </a:lstStyle>
          <a:p>
            <a:r>
              <a:rPr dirty="0" err="1"/>
              <a:t>fase</a:t>
            </a:r>
            <a:r>
              <a:rPr dirty="0"/>
              <a:t> di </a:t>
            </a:r>
            <a:r>
              <a:rPr dirty="0" err="1"/>
              <a:t>accoglienza</a:t>
            </a:r>
            <a:endParaRPr dirty="0"/>
          </a:p>
        </p:txBody>
      </p:sp>
      <p:sp>
        <p:nvSpPr>
          <p:cNvPr id="167" name="Alloggi condivisi, “alloggi di formazione”, ecc.;"/>
          <p:cNvSpPr/>
          <p:nvPr/>
        </p:nvSpPr>
        <p:spPr>
          <a:xfrm>
            <a:off x="5994400" y="5144091"/>
            <a:ext cx="1909046" cy="1202769"/>
          </a:xfrm>
          <a:prstGeom prst="rect">
            <a:avLst/>
          </a:prstGeom>
          <a:solidFill>
            <a:srgbClr val="FFFFFF"/>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800"/>
            </a:lvl1pPr>
          </a:lstStyle>
          <a:p>
            <a:r>
              <a:t>Alloggi condivisi, “alloggi di formazione”, ecc.; </a:t>
            </a:r>
          </a:p>
        </p:txBody>
      </p:sp>
      <p:sp>
        <p:nvSpPr>
          <p:cNvPr id="168" name="alloggio regolare con accordo tra le parti, a tempo limitato, basato su speciali condizioni"/>
          <p:cNvSpPr/>
          <p:nvPr/>
        </p:nvSpPr>
        <p:spPr>
          <a:xfrm>
            <a:off x="7981025" y="4530756"/>
            <a:ext cx="2984193" cy="1825752"/>
          </a:xfrm>
          <a:prstGeom prst="rect">
            <a:avLst/>
          </a:prstGeom>
          <a:solidFill>
            <a:srgbClr val="FFFFFF"/>
          </a:solidFill>
          <a:ln w="12700">
            <a:miter lim="400000"/>
          </a:ln>
          <a:effectLst>
            <a:outerShdw blurRad="381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200"/>
            </a:lvl1pPr>
          </a:lstStyle>
          <a:p>
            <a:r>
              <a:t>alloggio regolare con accordo tra le parti, a tempo limitato, basato su speciali condizioni</a:t>
            </a:r>
          </a:p>
        </p:txBody>
      </p:sp>
      <p:sp>
        <p:nvSpPr>
          <p:cNvPr id="169" name="Supporto flessibile per il tempo necessario"/>
          <p:cNvSpPr/>
          <p:nvPr/>
        </p:nvSpPr>
        <p:spPr>
          <a:xfrm>
            <a:off x="5219587" y="6388154"/>
            <a:ext cx="5119940" cy="585656"/>
          </a:xfrm>
          <a:prstGeom prst="rect">
            <a:avLst/>
          </a:prstGeom>
          <a:solidFill>
            <a:srgbClr val="F0985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1900" b="1"/>
            </a:lvl1pPr>
          </a:lstStyle>
          <a:p>
            <a:r>
              <a:t>Supporto flessibile per il tempo necessario</a:t>
            </a:r>
          </a:p>
        </p:txBody>
      </p:sp>
      <p:pic>
        <p:nvPicPr>
          <p:cNvPr id="9" name="image00.png"/>
          <p:cNvPicPr/>
          <p:nvPr/>
        </p:nvPicPr>
        <p:blipFill>
          <a:blip r:embed="rId4"/>
          <a:stretch>
            <a:fillRect/>
          </a:stretch>
        </p:blipFill>
        <p:spPr>
          <a:xfrm>
            <a:off x="283288" y="780273"/>
            <a:ext cx="2921000" cy="952500"/>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osa è l’Housing First?"/>
          <p:cNvSpPr txBox="1"/>
          <p:nvPr/>
        </p:nvSpPr>
        <p:spPr>
          <a:xfrm>
            <a:off x="2058042" y="8137020"/>
            <a:ext cx="9224519" cy="10809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b="1">
                <a:solidFill>
                  <a:srgbClr val="C00000"/>
                </a:solidFill>
              </a:defRPr>
            </a:lvl1pPr>
          </a:lstStyle>
          <a:p>
            <a:r>
              <a:rPr dirty="0"/>
              <a:t>Cosa è </a:t>
            </a:r>
            <a:r>
              <a:rPr dirty="0" err="1"/>
              <a:t>l’Housing</a:t>
            </a:r>
            <a:r>
              <a:rPr dirty="0"/>
              <a:t> First?</a:t>
            </a:r>
          </a:p>
        </p:txBody>
      </p:sp>
      <p:pic>
        <p:nvPicPr>
          <p:cNvPr id="193" name="Immagine" descr="Immagine"/>
          <p:cNvPicPr>
            <a:picLocks noChangeAspect="1"/>
          </p:cNvPicPr>
          <p:nvPr/>
        </p:nvPicPr>
        <p:blipFill>
          <a:blip r:embed="rId2" cstate="print">
            <a:extLst/>
          </a:blip>
          <a:stretch>
            <a:fillRect/>
          </a:stretch>
        </p:blipFill>
        <p:spPr>
          <a:xfrm>
            <a:off x="2692400" y="2298700"/>
            <a:ext cx="7620000" cy="5156200"/>
          </a:xfrm>
          <a:prstGeom prst="rect">
            <a:avLst/>
          </a:prstGeom>
          <a:ln w="12700">
            <a:miter lim="400000"/>
          </a:ln>
        </p:spPr>
      </p:pic>
      <p:pic>
        <p:nvPicPr>
          <p:cNvPr id="4" name="image00.png"/>
          <p:cNvPicPr/>
          <p:nvPr/>
        </p:nvPicPr>
        <p:blipFill>
          <a:blip r:embed="rId3"/>
          <a:stretch>
            <a:fillRect/>
          </a:stretch>
        </p:blipFill>
        <p:spPr>
          <a:xfrm>
            <a:off x="264626" y="664080"/>
            <a:ext cx="2921000" cy="95250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502" y="-167951"/>
            <a:ext cx="3639796" cy="2575249"/>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rincipi fondamentali"/>
          <p:cNvSpPr txBox="1">
            <a:spLocks noGrp="1"/>
          </p:cNvSpPr>
          <p:nvPr>
            <p:ph type="title"/>
          </p:nvPr>
        </p:nvSpPr>
        <p:spPr>
          <a:xfrm>
            <a:off x="3316300" y="1191164"/>
            <a:ext cx="6860643" cy="1085048"/>
          </a:xfrm>
          <a:prstGeom prst="rect">
            <a:avLst/>
          </a:prstGeom>
          <a:effectLst>
            <a:outerShdw blurRad="355600" rotWithShape="0">
              <a:srgbClr val="000000">
                <a:alpha val="75000"/>
              </a:srgbClr>
            </a:outerShdw>
          </a:effectLst>
        </p:spPr>
        <p:txBody>
          <a:bodyPr anchor="ctr">
            <a:noAutofit/>
          </a:bodyPr>
          <a:lstStyle>
            <a:lvl1pPr defTabSz="1300480">
              <a:lnSpc>
                <a:spcPct val="100000"/>
              </a:lnSpc>
              <a:defRPr sz="5000" spc="0">
                <a:solidFill>
                  <a:srgbClr val="EA4046"/>
                </a:solidFill>
                <a:latin typeface="+mj-lt"/>
                <a:ea typeface="+mj-ea"/>
                <a:cs typeface="+mj-cs"/>
                <a:sym typeface="Helvetica"/>
              </a:defRPr>
            </a:lvl1pPr>
          </a:lstStyle>
          <a:p>
            <a:r>
              <a:t>Principi fondamentali</a:t>
            </a:r>
          </a:p>
        </p:txBody>
      </p:sp>
      <p:pic>
        <p:nvPicPr>
          <p:cNvPr id="213" name="image14.png" descr="image14.png"/>
          <p:cNvPicPr>
            <a:picLocks noChangeAspect="1"/>
          </p:cNvPicPr>
          <p:nvPr/>
        </p:nvPicPr>
        <p:blipFill>
          <a:blip r:embed="rId3" cstate="print">
            <a:extLst/>
          </a:blip>
          <a:stretch>
            <a:fillRect/>
          </a:stretch>
        </p:blipFill>
        <p:spPr>
          <a:xfrm>
            <a:off x="7867493" y="3548145"/>
            <a:ext cx="4328893" cy="3684426"/>
          </a:xfrm>
          <a:prstGeom prst="rect">
            <a:avLst/>
          </a:prstGeom>
          <a:ln w="12700">
            <a:miter lim="400000"/>
          </a:ln>
        </p:spPr>
      </p:pic>
      <p:sp>
        <p:nvSpPr>
          <p:cNvPr id="214" name="La casa è un diritto umano:"/>
          <p:cNvSpPr txBox="1"/>
          <p:nvPr/>
        </p:nvSpPr>
        <p:spPr>
          <a:xfrm>
            <a:off x="632468" y="3826731"/>
            <a:ext cx="5875910" cy="634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b="1"/>
            </a:lvl1pPr>
          </a:lstStyle>
          <a:p>
            <a:r>
              <a:t>La casa è un diritto umano:</a:t>
            </a:r>
          </a:p>
        </p:txBody>
      </p:sp>
      <p:sp>
        <p:nvSpPr>
          <p:cNvPr id="215" name="Sicurezza legale del possesso, accessibilità, abitabilità, ubicazione, ecc."/>
          <p:cNvSpPr txBox="1"/>
          <p:nvPr/>
        </p:nvSpPr>
        <p:spPr>
          <a:xfrm>
            <a:off x="642516" y="4691348"/>
            <a:ext cx="637019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latin typeface="+mj-lt"/>
                <a:ea typeface="+mj-ea"/>
                <a:cs typeface="+mj-cs"/>
                <a:sym typeface="Helvetica"/>
              </a:defRPr>
            </a:lvl1pPr>
          </a:lstStyle>
          <a:p>
            <a:r>
              <a:rPr dirty="0" err="1"/>
              <a:t>Sicurezza</a:t>
            </a:r>
            <a:r>
              <a:rPr dirty="0"/>
              <a:t> </a:t>
            </a:r>
            <a:r>
              <a:rPr dirty="0" err="1"/>
              <a:t>legale</a:t>
            </a:r>
            <a:r>
              <a:rPr dirty="0"/>
              <a:t> del </a:t>
            </a:r>
            <a:r>
              <a:rPr dirty="0" err="1"/>
              <a:t>possesso</a:t>
            </a:r>
            <a:r>
              <a:rPr dirty="0"/>
              <a:t>, </a:t>
            </a:r>
            <a:r>
              <a:rPr lang="it-IT" dirty="0" err="1" smtClean="0"/>
              <a:t>sosten</a:t>
            </a:r>
            <a:r>
              <a:rPr dirty="0" err="1" smtClean="0"/>
              <a:t>ibilità</a:t>
            </a:r>
            <a:r>
              <a:rPr dirty="0"/>
              <a:t>, </a:t>
            </a:r>
            <a:r>
              <a:rPr dirty="0" err="1"/>
              <a:t>abitabilità</a:t>
            </a:r>
            <a:r>
              <a:rPr dirty="0"/>
              <a:t>, </a:t>
            </a:r>
            <a:r>
              <a:rPr dirty="0" err="1"/>
              <a:t>ubicazione</a:t>
            </a:r>
            <a:r>
              <a:rPr dirty="0"/>
              <a:t>, </a:t>
            </a:r>
            <a:r>
              <a:rPr dirty="0" err="1"/>
              <a:t>ecc</a:t>
            </a:r>
            <a:r>
              <a:rPr dirty="0"/>
              <a:t>.</a:t>
            </a:r>
          </a:p>
        </p:txBody>
      </p:sp>
      <p:sp>
        <p:nvSpPr>
          <p:cNvPr id="216" name="1"/>
          <p:cNvSpPr/>
          <p:nvPr/>
        </p:nvSpPr>
        <p:spPr>
          <a:xfrm>
            <a:off x="1837743" y="1001878"/>
            <a:ext cx="1270001" cy="1270001"/>
          </a:xfrm>
          <a:prstGeom prst="ellipse">
            <a:avLst/>
          </a:prstGeom>
          <a:solidFill>
            <a:srgbClr val="FFFFFF"/>
          </a:solidFill>
          <a:ln w="63500">
            <a:solidFill>
              <a:srgbClr val="FF2600"/>
            </a:solidFill>
          </a:ln>
          <a:effectLst>
            <a:outerShdw blurRad="3556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5200" b="1">
                <a:latin typeface="+mj-lt"/>
                <a:ea typeface="+mj-ea"/>
                <a:cs typeface="+mj-cs"/>
                <a:sym typeface="Helvetica"/>
              </a:defRPr>
            </a:lvl1pPr>
          </a:lstStyle>
          <a:p>
            <a:r>
              <a:t>1</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Libertà di scelta e controllo della persona:"/>
          <p:cNvSpPr txBox="1"/>
          <p:nvPr/>
        </p:nvSpPr>
        <p:spPr>
          <a:xfrm>
            <a:off x="325178" y="3370515"/>
            <a:ext cx="6632586" cy="1180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1"/>
            </a:lvl1pPr>
          </a:lstStyle>
          <a:p>
            <a:r>
              <a:t>Libertà di scelta e controllo della persona:</a:t>
            </a:r>
          </a:p>
        </p:txBody>
      </p:sp>
      <p:sp>
        <p:nvSpPr>
          <p:cNvPr id="221" name="Autodeterminazione = punto di partenza, processo decisionale condiviso, essenziale per la recovery."/>
          <p:cNvSpPr txBox="1"/>
          <p:nvPr/>
        </p:nvSpPr>
        <p:spPr>
          <a:xfrm>
            <a:off x="317569" y="4626399"/>
            <a:ext cx="6370194" cy="228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latin typeface="+mj-lt"/>
                <a:ea typeface="+mj-ea"/>
                <a:cs typeface="+mj-cs"/>
                <a:sym typeface="Helvetica"/>
              </a:defRPr>
            </a:lvl1pPr>
          </a:lstStyle>
          <a:p>
            <a:r>
              <a:t>Autodeterminazione = punto di partenza, processo decisionale condiviso, essenziale per la recovery.</a:t>
            </a:r>
          </a:p>
        </p:txBody>
      </p:sp>
      <p:pic>
        <p:nvPicPr>
          <p:cNvPr id="222" name="image13.png" descr="image13.png"/>
          <p:cNvPicPr>
            <a:picLocks noChangeAspect="1"/>
          </p:cNvPicPr>
          <p:nvPr/>
        </p:nvPicPr>
        <p:blipFill>
          <a:blip r:embed="rId3" cstate="print">
            <a:extLst/>
          </a:blip>
          <a:stretch>
            <a:fillRect/>
          </a:stretch>
        </p:blipFill>
        <p:spPr>
          <a:xfrm>
            <a:off x="7952884" y="3399384"/>
            <a:ext cx="4331328" cy="3686496"/>
          </a:xfrm>
          <a:prstGeom prst="rect">
            <a:avLst/>
          </a:prstGeom>
          <a:ln w="12700">
            <a:miter lim="400000"/>
          </a:ln>
        </p:spPr>
      </p:pic>
      <p:sp>
        <p:nvSpPr>
          <p:cNvPr id="223" name="Principi fondamentali"/>
          <p:cNvSpPr txBox="1">
            <a:spLocks noGrp="1"/>
          </p:cNvSpPr>
          <p:nvPr>
            <p:ph type="title"/>
          </p:nvPr>
        </p:nvSpPr>
        <p:spPr>
          <a:xfrm>
            <a:off x="3316300" y="1191164"/>
            <a:ext cx="6860643" cy="1085048"/>
          </a:xfrm>
          <a:prstGeom prst="rect">
            <a:avLst/>
          </a:prstGeom>
          <a:effectLst>
            <a:outerShdw blurRad="355600" rotWithShape="0">
              <a:srgbClr val="000000">
                <a:alpha val="75000"/>
              </a:srgbClr>
            </a:outerShdw>
          </a:effectLst>
        </p:spPr>
        <p:txBody>
          <a:bodyPr anchor="ctr">
            <a:noAutofit/>
          </a:bodyPr>
          <a:lstStyle>
            <a:lvl1pPr defTabSz="1300480">
              <a:lnSpc>
                <a:spcPct val="100000"/>
              </a:lnSpc>
              <a:defRPr sz="5000" spc="0">
                <a:solidFill>
                  <a:srgbClr val="EA4046"/>
                </a:solidFill>
                <a:latin typeface="+mj-lt"/>
                <a:ea typeface="+mj-ea"/>
                <a:cs typeface="+mj-cs"/>
                <a:sym typeface="Helvetica"/>
              </a:defRPr>
            </a:lvl1pPr>
          </a:lstStyle>
          <a:p>
            <a:r>
              <a:t>Principi fondamentali</a:t>
            </a:r>
          </a:p>
        </p:txBody>
      </p:sp>
      <p:sp>
        <p:nvSpPr>
          <p:cNvPr id="224" name="2"/>
          <p:cNvSpPr/>
          <p:nvPr/>
        </p:nvSpPr>
        <p:spPr>
          <a:xfrm>
            <a:off x="1837743" y="1001878"/>
            <a:ext cx="1270001" cy="1270001"/>
          </a:xfrm>
          <a:prstGeom prst="ellipse">
            <a:avLst/>
          </a:prstGeom>
          <a:solidFill>
            <a:srgbClr val="FFFFFF"/>
          </a:solidFill>
          <a:ln w="63500">
            <a:solidFill>
              <a:srgbClr val="FF2600"/>
            </a:solidFill>
          </a:ln>
          <a:effectLst>
            <a:outerShdw blurRad="3556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5200" b="1">
                <a:latin typeface="+mj-lt"/>
                <a:ea typeface="+mj-ea"/>
                <a:cs typeface="+mj-cs"/>
                <a:sym typeface="Helvetica"/>
              </a:defRPr>
            </a:lvl1pPr>
          </a:lstStyle>
          <a:p>
            <a:r>
              <a:t>2</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eparazione tra casa e trattamento:"/>
          <p:cNvSpPr txBox="1"/>
          <p:nvPr/>
        </p:nvSpPr>
        <p:spPr>
          <a:xfrm>
            <a:off x="325178" y="3370515"/>
            <a:ext cx="6632586" cy="1180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1"/>
            </a:lvl1pPr>
          </a:lstStyle>
          <a:p>
            <a:r>
              <a:t>Separazione tra casa e trattamento:</a:t>
            </a:r>
          </a:p>
        </p:txBody>
      </p:sp>
      <p:sp>
        <p:nvSpPr>
          <p:cNvPr id="229" name="La casa non è condizionata a un cambiamento comportamentale o all’accettazione del trattamento."/>
          <p:cNvSpPr txBox="1"/>
          <p:nvPr/>
        </p:nvSpPr>
        <p:spPr>
          <a:xfrm>
            <a:off x="332833" y="4628098"/>
            <a:ext cx="5857782" cy="283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latin typeface="+mj-lt"/>
                <a:ea typeface="+mj-ea"/>
                <a:cs typeface="+mj-cs"/>
                <a:sym typeface="Helvetica"/>
              </a:defRPr>
            </a:lvl1pPr>
          </a:lstStyle>
          <a:p>
            <a:r>
              <a:t>La casa non è condizionata a un cambiamento comportamentale o all’accettazione del trattamento.</a:t>
            </a:r>
          </a:p>
        </p:txBody>
      </p:sp>
      <p:sp>
        <p:nvSpPr>
          <p:cNvPr id="230" name="Principi fondamentali"/>
          <p:cNvSpPr txBox="1">
            <a:spLocks noGrp="1"/>
          </p:cNvSpPr>
          <p:nvPr>
            <p:ph type="title"/>
          </p:nvPr>
        </p:nvSpPr>
        <p:spPr>
          <a:xfrm>
            <a:off x="3316300" y="1191164"/>
            <a:ext cx="6860643" cy="1085048"/>
          </a:xfrm>
          <a:prstGeom prst="rect">
            <a:avLst/>
          </a:prstGeom>
          <a:effectLst>
            <a:outerShdw blurRad="355600" rotWithShape="0">
              <a:srgbClr val="000000">
                <a:alpha val="75000"/>
              </a:srgbClr>
            </a:outerShdw>
          </a:effectLst>
        </p:spPr>
        <p:txBody>
          <a:bodyPr anchor="ctr">
            <a:noAutofit/>
          </a:bodyPr>
          <a:lstStyle>
            <a:lvl1pPr defTabSz="1300480">
              <a:lnSpc>
                <a:spcPct val="100000"/>
              </a:lnSpc>
              <a:defRPr sz="5000" spc="0">
                <a:solidFill>
                  <a:srgbClr val="EA4046"/>
                </a:solidFill>
                <a:latin typeface="+mj-lt"/>
                <a:ea typeface="+mj-ea"/>
                <a:cs typeface="+mj-cs"/>
                <a:sym typeface="Helvetica"/>
              </a:defRPr>
            </a:lvl1pPr>
          </a:lstStyle>
          <a:p>
            <a:r>
              <a:t>Principi fondamentali</a:t>
            </a:r>
          </a:p>
        </p:txBody>
      </p:sp>
      <p:sp>
        <p:nvSpPr>
          <p:cNvPr id="231" name="3"/>
          <p:cNvSpPr/>
          <p:nvPr/>
        </p:nvSpPr>
        <p:spPr>
          <a:xfrm>
            <a:off x="1837743" y="1001878"/>
            <a:ext cx="1270001" cy="1270001"/>
          </a:xfrm>
          <a:prstGeom prst="ellipse">
            <a:avLst/>
          </a:prstGeom>
          <a:solidFill>
            <a:srgbClr val="FFFFFF"/>
          </a:solidFill>
          <a:ln w="63500">
            <a:solidFill>
              <a:srgbClr val="FF2600"/>
            </a:solidFill>
          </a:ln>
          <a:effectLst>
            <a:outerShdw blurRad="3556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5200" b="1">
                <a:latin typeface="+mj-lt"/>
                <a:ea typeface="+mj-ea"/>
                <a:cs typeface="+mj-cs"/>
                <a:sym typeface="Helvetica"/>
              </a:defRPr>
            </a:lvl1pPr>
          </a:lstStyle>
          <a:p>
            <a:r>
              <a:t>3</a:t>
            </a:r>
          </a:p>
        </p:txBody>
      </p:sp>
      <p:pic>
        <p:nvPicPr>
          <p:cNvPr id="232" name="image12.png" descr="image12.png"/>
          <p:cNvPicPr>
            <a:picLocks noChangeAspect="1"/>
          </p:cNvPicPr>
          <p:nvPr/>
        </p:nvPicPr>
        <p:blipFill>
          <a:blip r:embed="rId3" cstate="print">
            <a:extLst/>
          </a:blip>
          <a:stretch>
            <a:fillRect/>
          </a:stretch>
        </p:blipFill>
        <p:spPr>
          <a:xfrm>
            <a:off x="7950200" y="3176688"/>
            <a:ext cx="4330700" cy="368596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Orientamento alla “recovery”:"/>
          <p:cNvSpPr txBox="1"/>
          <p:nvPr/>
        </p:nvSpPr>
        <p:spPr>
          <a:xfrm>
            <a:off x="325178" y="3643565"/>
            <a:ext cx="6632586" cy="634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1"/>
            </a:lvl1pPr>
          </a:lstStyle>
          <a:p>
            <a:r>
              <a:t>Orientamento alla “recovery”:</a:t>
            </a:r>
          </a:p>
        </p:txBody>
      </p:sp>
      <p:sp>
        <p:nvSpPr>
          <p:cNvPr id="237" name="Concentrarsi sul benessere generale della persona, inclusa la salute fisica e psichica, il supporto e l’integrazione sociale."/>
          <p:cNvSpPr txBox="1"/>
          <p:nvPr/>
        </p:nvSpPr>
        <p:spPr>
          <a:xfrm>
            <a:off x="317569" y="4353349"/>
            <a:ext cx="6647804" cy="283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latin typeface="+mj-lt"/>
                <a:ea typeface="+mj-ea"/>
                <a:cs typeface="+mj-cs"/>
                <a:sym typeface="Helvetica"/>
              </a:defRPr>
            </a:lvl1pPr>
          </a:lstStyle>
          <a:p>
            <a:r>
              <a:t>Concentrarsi sul benessere generale della persona, inclusa la salute fisica e psichica, il supporto e l’integrazione sociale.</a:t>
            </a:r>
          </a:p>
        </p:txBody>
      </p:sp>
      <p:sp>
        <p:nvSpPr>
          <p:cNvPr id="238" name="Principi fondamentali"/>
          <p:cNvSpPr txBox="1">
            <a:spLocks noGrp="1"/>
          </p:cNvSpPr>
          <p:nvPr>
            <p:ph type="title"/>
          </p:nvPr>
        </p:nvSpPr>
        <p:spPr>
          <a:xfrm>
            <a:off x="3316300" y="1191164"/>
            <a:ext cx="6860643" cy="1085048"/>
          </a:xfrm>
          <a:prstGeom prst="rect">
            <a:avLst/>
          </a:prstGeom>
          <a:effectLst>
            <a:outerShdw blurRad="355600" rotWithShape="0">
              <a:srgbClr val="000000">
                <a:alpha val="75000"/>
              </a:srgbClr>
            </a:outerShdw>
          </a:effectLst>
        </p:spPr>
        <p:txBody>
          <a:bodyPr anchor="ctr">
            <a:noAutofit/>
          </a:bodyPr>
          <a:lstStyle>
            <a:lvl1pPr defTabSz="1300480">
              <a:lnSpc>
                <a:spcPct val="100000"/>
              </a:lnSpc>
              <a:defRPr sz="5000" spc="0">
                <a:solidFill>
                  <a:srgbClr val="EA4046"/>
                </a:solidFill>
                <a:latin typeface="+mj-lt"/>
                <a:ea typeface="+mj-ea"/>
                <a:cs typeface="+mj-cs"/>
                <a:sym typeface="Helvetica"/>
              </a:defRPr>
            </a:lvl1pPr>
          </a:lstStyle>
          <a:p>
            <a:r>
              <a:t>Principi fondamentali</a:t>
            </a:r>
          </a:p>
        </p:txBody>
      </p:sp>
      <p:sp>
        <p:nvSpPr>
          <p:cNvPr id="239" name="4"/>
          <p:cNvSpPr/>
          <p:nvPr/>
        </p:nvSpPr>
        <p:spPr>
          <a:xfrm>
            <a:off x="1837743" y="1001878"/>
            <a:ext cx="1270001" cy="1270001"/>
          </a:xfrm>
          <a:prstGeom prst="ellipse">
            <a:avLst/>
          </a:prstGeom>
          <a:solidFill>
            <a:srgbClr val="FFFFFF"/>
          </a:solidFill>
          <a:ln w="63500">
            <a:solidFill>
              <a:srgbClr val="FF2600"/>
            </a:solidFill>
          </a:ln>
          <a:effectLst>
            <a:outerShdw blurRad="3556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5200" b="1">
                <a:latin typeface="+mj-lt"/>
                <a:ea typeface="+mj-ea"/>
                <a:cs typeface="+mj-cs"/>
                <a:sym typeface="Helvetica"/>
              </a:defRPr>
            </a:lvl1pPr>
          </a:lstStyle>
          <a:p>
            <a:r>
              <a:t>4</a:t>
            </a:r>
          </a:p>
        </p:txBody>
      </p:sp>
      <p:pic>
        <p:nvPicPr>
          <p:cNvPr id="240" name="image11.png" descr="image11.png"/>
          <p:cNvPicPr>
            <a:picLocks noChangeAspect="1"/>
          </p:cNvPicPr>
          <p:nvPr/>
        </p:nvPicPr>
        <p:blipFill>
          <a:blip r:embed="rId3" cstate="print">
            <a:extLst/>
          </a:blip>
          <a:stretch>
            <a:fillRect/>
          </a:stretch>
        </p:blipFill>
        <p:spPr>
          <a:xfrm>
            <a:off x="7599131" y="3499488"/>
            <a:ext cx="4330701" cy="36859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iduzione del danno:"/>
          <p:cNvSpPr txBox="1"/>
          <p:nvPr/>
        </p:nvSpPr>
        <p:spPr>
          <a:xfrm>
            <a:off x="325178" y="3643565"/>
            <a:ext cx="6632586" cy="634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500" b="1"/>
            </a:lvl1pPr>
          </a:lstStyle>
          <a:p>
            <a:r>
              <a:t>Riduzione del danno:</a:t>
            </a:r>
          </a:p>
        </p:txBody>
      </p:sp>
      <p:sp>
        <p:nvSpPr>
          <p:cNvPr id="245" name="Mira a persuadere e sostenere le persone a modificare l'uso di droghe e alcol che causa loro danno... e offre supporto, aiuto e trattamento ma non richiede astinenza."/>
          <p:cNvSpPr txBox="1"/>
          <p:nvPr/>
        </p:nvSpPr>
        <p:spPr>
          <a:xfrm>
            <a:off x="317569" y="4416104"/>
            <a:ext cx="6370194" cy="337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a:latin typeface="+mj-lt"/>
                <a:ea typeface="+mj-ea"/>
                <a:cs typeface="+mj-cs"/>
                <a:sym typeface="Helvetica"/>
              </a:defRPr>
            </a:lvl1pPr>
          </a:lstStyle>
          <a:p>
            <a:r>
              <a:t>Mira a persuadere e sostenere le persone a modificare l'uso di droghe e alcol che causa loro danno... e offre supporto, aiuto e trattamento ma non richiede astinenza.</a:t>
            </a:r>
          </a:p>
        </p:txBody>
      </p:sp>
      <p:sp>
        <p:nvSpPr>
          <p:cNvPr id="246" name="Principi fondamentali"/>
          <p:cNvSpPr txBox="1">
            <a:spLocks noGrp="1"/>
          </p:cNvSpPr>
          <p:nvPr>
            <p:ph type="title"/>
          </p:nvPr>
        </p:nvSpPr>
        <p:spPr>
          <a:xfrm>
            <a:off x="3316300" y="1191164"/>
            <a:ext cx="6860643" cy="1085048"/>
          </a:xfrm>
          <a:prstGeom prst="rect">
            <a:avLst/>
          </a:prstGeom>
          <a:effectLst>
            <a:outerShdw blurRad="355600" rotWithShape="0">
              <a:srgbClr val="000000">
                <a:alpha val="75000"/>
              </a:srgbClr>
            </a:outerShdw>
          </a:effectLst>
        </p:spPr>
        <p:txBody>
          <a:bodyPr anchor="ctr">
            <a:noAutofit/>
          </a:bodyPr>
          <a:lstStyle>
            <a:lvl1pPr defTabSz="1300480">
              <a:lnSpc>
                <a:spcPct val="100000"/>
              </a:lnSpc>
              <a:defRPr sz="5000" spc="0">
                <a:solidFill>
                  <a:srgbClr val="EA4046"/>
                </a:solidFill>
                <a:latin typeface="+mj-lt"/>
                <a:ea typeface="+mj-ea"/>
                <a:cs typeface="+mj-cs"/>
                <a:sym typeface="Helvetica"/>
              </a:defRPr>
            </a:lvl1pPr>
          </a:lstStyle>
          <a:p>
            <a:r>
              <a:t>Principi fondamentali</a:t>
            </a:r>
          </a:p>
        </p:txBody>
      </p:sp>
      <p:sp>
        <p:nvSpPr>
          <p:cNvPr id="247" name="5"/>
          <p:cNvSpPr/>
          <p:nvPr/>
        </p:nvSpPr>
        <p:spPr>
          <a:xfrm>
            <a:off x="1837743" y="1001878"/>
            <a:ext cx="1270001" cy="1270001"/>
          </a:xfrm>
          <a:prstGeom prst="ellipse">
            <a:avLst/>
          </a:prstGeom>
          <a:solidFill>
            <a:srgbClr val="FFFFFF"/>
          </a:solidFill>
          <a:ln w="63500">
            <a:solidFill>
              <a:srgbClr val="FF2600"/>
            </a:solidFill>
          </a:ln>
          <a:effectLst>
            <a:outerShdw blurRad="3556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5200" b="1">
                <a:latin typeface="+mj-lt"/>
                <a:ea typeface="+mj-ea"/>
                <a:cs typeface="+mj-cs"/>
                <a:sym typeface="Helvetica"/>
              </a:defRPr>
            </a:lvl1pPr>
          </a:lstStyle>
          <a:p>
            <a:r>
              <a:t>5</a:t>
            </a:r>
          </a:p>
        </p:txBody>
      </p:sp>
      <p:pic>
        <p:nvPicPr>
          <p:cNvPr id="248" name="image17.png" descr="image17.png"/>
          <p:cNvPicPr>
            <a:picLocks noChangeAspect="1"/>
          </p:cNvPicPr>
          <p:nvPr/>
        </p:nvPicPr>
        <p:blipFill>
          <a:blip r:embed="rId3" cstate="print">
            <a:extLst/>
          </a:blip>
          <a:stretch>
            <a:fillRect/>
          </a:stretch>
        </p:blipFill>
        <p:spPr>
          <a:xfrm>
            <a:off x="7828088" y="3926418"/>
            <a:ext cx="4330701" cy="3685964"/>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1651</TotalTime>
  <Words>3181</Words>
  <Application>Microsoft Office PowerPoint</Application>
  <PresentationFormat>Personalizzato</PresentationFormat>
  <Paragraphs>731</Paragraphs>
  <Slides>16</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Calibri</vt:lpstr>
      <vt:lpstr>Helvetica</vt:lpstr>
      <vt:lpstr>Helvetica Light</vt:lpstr>
      <vt:lpstr>Helvetica Neue</vt:lpstr>
      <vt:lpstr>Trebuchet MS</vt:lpstr>
      <vt:lpstr>Verdana</vt:lpstr>
      <vt:lpstr>Default</vt:lpstr>
      <vt:lpstr>Presentazione standard di PowerPoint</vt:lpstr>
      <vt:lpstr>Presentazione standard di PowerPoint</vt:lpstr>
      <vt:lpstr>Presentazione standard di PowerPoint</vt:lpstr>
      <vt:lpstr>Presentazione standard di PowerPoint</vt:lpstr>
      <vt:lpstr>Principi fondamentali</vt:lpstr>
      <vt:lpstr>Principi fondamentali</vt:lpstr>
      <vt:lpstr>Principi fondamentali</vt:lpstr>
      <vt:lpstr>Principi fondamentali</vt:lpstr>
      <vt:lpstr>Principi fondamentali</vt:lpstr>
      <vt:lpstr>Principi fondamentali</vt:lpstr>
      <vt:lpstr>Principi fondamentali</vt:lpstr>
      <vt:lpstr>Principi fondamentali</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Area Sociale - Abele Sangiorgio</dc:creator>
  <cp:lastModifiedBy>Francesco Maffeis</cp:lastModifiedBy>
  <cp:revision>52</cp:revision>
  <dcterms:modified xsi:type="dcterms:W3CDTF">2024-02-16T09:30:31Z</dcterms:modified>
</cp:coreProperties>
</file>