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0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i Salati" initials="MS" lastIdx="1" clrIdx="0">
    <p:extLst>
      <p:ext uri="{19B8F6BF-5375-455C-9EA6-DF929625EA0E}">
        <p15:presenceInfo xmlns:p15="http://schemas.microsoft.com/office/powerpoint/2012/main" userId="S-1-5-21-749126658-3536867907-3989126873-11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Tabelle!$B$134</c:f>
              <c:strCache>
                <c:ptCount val="1"/>
                <c:pt idx="0">
                  <c:v>Lombardia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B5-4E46-A127-8C529EB5918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B5-4E46-A127-8C529EB5918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B5-4E46-A127-8C529EB591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Tabelle!$A$135:$A$137</c:f>
              <c:strCache>
                <c:ptCount val="3"/>
                <c:pt idx="0">
                  <c:v>Più alte di quelle della famiglia di origine</c:v>
                </c:pt>
                <c:pt idx="1">
                  <c:v>Più basse di quelle della famiglia di origine</c:v>
                </c:pt>
                <c:pt idx="2">
                  <c:v>Uguali a quelle della famiglia di origine</c:v>
                </c:pt>
              </c:strCache>
            </c:strRef>
          </c:cat>
          <c:val>
            <c:numRef>
              <c:f>Tabelle!$B$135:$B$137</c:f>
              <c:numCache>
                <c:formatCode>0.0</c:formatCode>
                <c:ptCount val="3"/>
                <c:pt idx="0">
                  <c:v>15.764535876816849</c:v>
                </c:pt>
                <c:pt idx="1">
                  <c:v>62.980933425027985</c:v>
                </c:pt>
                <c:pt idx="2">
                  <c:v>21.254530698155079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B5-4E46-A127-8C529EB59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544975627160151"/>
          <c:y val="0.43527673866160838"/>
          <c:w val="0.32996501267211575"/>
          <c:h val="0.34493165997455205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4146748745127523"/>
          <c:y val="2.01652118339625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Tabelle!$B$139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B3-4ECA-B237-BD24B5D8A2C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B3-4ECA-B237-BD24B5D8A2C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B3-4ECA-B237-BD24B5D8A2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Tabelle!$A$140:$A$142</c:f>
              <c:strCache>
                <c:ptCount val="3"/>
                <c:pt idx="0">
                  <c:v>Più alte di quelle della famiglia di origine</c:v>
                </c:pt>
                <c:pt idx="1">
                  <c:v>Più basse di quelle della famiglia di origine</c:v>
                </c:pt>
                <c:pt idx="2">
                  <c:v>Uguali a quelle della famiglia di origine</c:v>
                </c:pt>
              </c:strCache>
            </c:strRef>
          </c:cat>
          <c:val>
            <c:numRef>
              <c:f>Tabelle!$B$140:$B$142</c:f>
              <c:numCache>
                <c:formatCode>General</c:formatCode>
                <c:ptCount val="3"/>
                <c:pt idx="0">
                  <c:v>19.8</c:v>
                </c:pt>
                <c:pt idx="1">
                  <c:v>55.3</c:v>
                </c:pt>
                <c:pt idx="2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B3-4ECA-B237-BD24B5D8A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02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675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66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44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71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70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02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9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22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79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42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975C9-C1EC-4F87-A913-C94677A0F473}" type="datetimeFigureOut">
              <a:rPr lang="it-IT" smtClean="0"/>
              <a:t>19/10/2023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AD7F-CC2E-491C-80DC-8361157B42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31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4C3FD8-8B63-4A49-AF7E-822A8BD1DB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srgbClr val="000000"/>
                </a:solidFill>
                <a:effectLst/>
                <a:latin typeface="CaviarDreams-Bold"/>
                <a:ea typeface="Calibri" panose="020F0502020204030204" pitchFamily="34" charset="0"/>
                <a:cs typeface="CaviarDreams-Bold"/>
              </a:rPr>
              <a:t>PAVIMENTI APPICCICOSI. QUANDO LA POVERTÀ SI TRAMANDA </a:t>
            </a:r>
            <a:br>
              <a:rPr lang="it-IT" sz="2400" b="1" dirty="0">
                <a:solidFill>
                  <a:srgbClr val="000000"/>
                </a:solidFill>
                <a:effectLst/>
                <a:latin typeface="CaviarDreams-Bold"/>
                <a:ea typeface="Calibri" panose="020F0502020204030204" pitchFamily="34" charset="0"/>
                <a:cs typeface="CaviarDreams-Bold"/>
              </a:rPr>
            </a:br>
            <a:r>
              <a:rPr lang="it-IT" sz="2400" b="1" dirty="0">
                <a:solidFill>
                  <a:srgbClr val="000000"/>
                </a:solidFill>
                <a:effectLst/>
                <a:latin typeface="CaviarDreams-Bold"/>
                <a:ea typeface="Calibri" panose="020F0502020204030204" pitchFamily="34" charset="0"/>
                <a:cs typeface="CaviarDreams-Bold"/>
              </a:rPr>
              <a:t>DI GENERAZIONE IN GENERAZIONE</a:t>
            </a:r>
            <a:br>
              <a:rPr lang="it-IT" sz="2400" b="1" dirty="0">
                <a:solidFill>
                  <a:srgbClr val="000000"/>
                </a:solidFill>
                <a:effectLst/>
                <a:latin typeface="CaviarDreams-Bold"/>
                <a:ea typeface="Calibri" panose="020F0502020204030204" pitchFamily="34" charset="0"/>
                <a:cs typeface="CaviarDreams-Bold"/>
              </a:rPr>
            </a:br>
            <a:r>
              <a:rPr lang="it-IT" sz="2400" b="1" dirty="0">
                <a:solidFill>
                  <a:srgbClr val="000000"/>
                </a:solidFill>
                <a:effectLst/>
                <a:latin typeface="CaviarDreams-Bold"/>
                <a:ea typeface="Calibri" panose="020F0502020204030204" pitchFamily="34" charset="0"/>
                <a:cs typeface="CaviarDreams-Bold"/>
              </a:rPr>
              <a:t>Dati lombardi 2022</a:t>
            </a:r>
            <a:b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4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13A56E-193D-4B14-A45F-1952CBF4FB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/>
              <a:t>Osservatorio regionale Caritas delle povertà e delle risorse</a:t>
            </a:r>
          </a:p>
          <a:p>
            <a:r>
              <a:rPr lang="it-IT" b="1" dirty="0"/>
              <a:t>Milano, 20 Ottobre 2023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F97E3987-93CD-494C-9E3A-CE8D923DA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694" y="0"/>
            <a:ext cx="3800423" cy="177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63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D155CC3-2650-4843-980D-666DE3E25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421352"/>
              </p:ext>
            </p:extLst>
          </p:nvPr>
        </p:nvGraphicFramePr>
        <p:xfrm>
          <a:off x="1013221" y="1511030"/>
          <a:ext cx="6279836" cy="4618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6738">
                  <a:extLst>
                    <a:ext uri="{9D8B030D-6E8A-4147-A177-3AD203B41FA5}">
                      <a16:colId xmlns:a16="http://schemas.microsoft.com/office/drawing/2014/main" val="2886965213"/>
                    </a:ext>
                  </a:extLst>
                </a:gridCol>
                <a:gridCol w="1854766">
                  <a:extLst>
                    <a:ext uri="{9D8B030D-6E8A-4147-A177-3AD203B41FA5}">
                      <a16:colId xmlns:a16="http://schemas.microsoft.com/office/drawing/2014/main" val="3000356616"/>
                    </a:ext>
                  </a:extLst>
                </a:gridCol>
                <a:gridCol w="998332">
                  <a:extLst>
                    <a:ext uri="{9D8B030D-6E8A-4147-A177-3AD203B41FA5}">
                      <a16:colId xmlns:a16="http://schemas.microsoft.com/office/drawing/2014/main" val="3427224727"/>
                    </a:ext>
                  </a:extLst>
                </a:gridCol>
              </a:tblGrid>
              <a:tr h="770424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Tab. 5 - La famiglia dei suoi genitori è stata mai supportata economicamente/ materialmente da realtà assistenziali del territorio, ecclesiali e non? (valori %)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627214"/>
                  </a:ext>
                </a:extLst>
              </a:tr>
              <a:tr h="462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Lombardia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Italia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28445152"/>
                  </a:ext>
                </a:extLst>
              </a:tr>
              <a:tr h="726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62,3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63,0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86259369"/>
                  </a:ext>
                </a:extLst>
              </a:tr>
              <a:tr h="639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Si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32,4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30,6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43737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Non so/Non ricordo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5,3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6,5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90967056"/>
                  </a:ext>
                </a:extLst>
              </a:tr>
              <a:tr h="376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32073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84D9D23-4562-4B83-BD88-41542392B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46305" y="-415343"/>
            <a:ext cx="19326303" cy="94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35BA257-20F8-48E0-8086-6C2F385C8E50}"/>
              </a:ext>
            </a:extLst>
          </p:cNvPr>
          <p:cNvSpPr txBox="1"/>
          <p:nvPr/>
        </p:nvSpPr>
        <p:spPr>
          <a:xfrm>
            <a:off x="923026" y="6243215"/>
            <a:ext cx="9969901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Elaborazione Osservatorio Regione Lombardia su dati Caritas Italiana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EC1CA0F-56E0-48E1-8FF1-C31F7C594B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593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B4D81FC-C16E-4B51-BAFF-DDFF0FC1DC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768322"/>
              </p:ext>
            </p:extLst>
          </p:nvPr>
        </p:nvGraphicFramePr>
        <p:xfrm>
          <a:off x="1099127" y="2133600"/>
          <a:ext cx="6563204" cy="3340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0841">
                  <a:extLst>
                    <a:ext uri="{9D8B030D-6E8A-4147-A177-3AD203B41FA5}">
                      <a16:colId xmlns:a16="http://schemas.microsoft.com/office/drawing/2014/main" val="1878301868"/>
                    </a:ext>
                  </a:extLst>
                </a:gridCol>
                <a:gridCol w="1781980">
                  <a:extLst>
                    <a:ext uri="{9D8B030D-6E8A-4147-A177-3AD203B41FA5}">
                      <a16:colId xmlns:a16="http://schemas.microsoft.com/office/drawing/2014/main" val="361776090"/>
                    </a:ext>
                  </a:extLst>
                </a:gridCol>
                <a:gridCol w="1320383">
                  <a:extLst>
                    <a:ext uri="{9D8B030D-6E8A-4147-A177-3AD203B41FA5}">
                      <a16:colId xmlns:a16="http://schemas.microsoft.com/office/drawing/2014/main" val="3869982803"/>
                    </a:ext>
                  </a:extLst>
                </a:gridCol>
              </a:tblGrid>
              <a:tr h="92673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Tab. 6 - Beneficiari Caritas per storie di povertà: poveri di prima generazione o intergenerazionali (valori %)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103554"/>
                  </a:ext>
                </a:extLst>
              </a:tr>
              <a:tr h="472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Lombardia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Italia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35772734"/>
                  </a:ext>
                </a:extLst>
              </a:tr>
              <a:tr h="472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>
                          <a:solidFill>
                            <a:schemeClr val="tx1"/>
                          </a:solidFill>
                          <a:effectLst/>
                        </a:rPr>
                        <a:t>Poveri di prima generazione</a:t>
                      </a:r>
                      <a:endParaRPr lang="it-IT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40,7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41,0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65393322"/>
                  </a:ext>
                </a:extLst>
              </a:tr>
              <a:tr h="472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>
                          <a:solidFill>
                            <a:schemeClr val="tx1"/>
                          </a:solidFill>
                          <a:effectLst/>
                        </a:rPr>
                        <a:t>Poveri intergenerazionali</a:t>
                      </a:r>
                      <a:endParaRPr lang="it-IT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59,3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59,0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70306370"/>
                  </a:ext>
                </a:extLst>
              </a:tr>
              <a:tr h="472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2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03448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56403612-4CA1-468D-88A3-1EF870E551A0}"/>
              </a:ext>
            </a:extLst>
          </p:cNvPr>
          <p:cNvSpPr txBox="1"/>
          <p:nvPr/>
        </p:nvSpPr>
        <p:spPr>
          <a:xfrm>
            <a:off x="1024467" y="5683843"/>
            <a:ext cx="7340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Elaborazione Osservatorio Regione Lombardia su dati Caritas Italiana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5C4EFA5-4CD8-432E-B8BC-737FE88D8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75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9E2FDC-BE74-438F-8076-F3FE1A32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Domande di partenza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4FCB4B-7C59-4D11-A6D5-940175D4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8494"/>
            <a:ext cx="10515600" cy="477846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t-IT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Indagine </a:t>
            </a:r>
            <a:r>
              <a:rPr lang="it-IT" sz="9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nazionale di Caritas Italiana “Pavimenti appiccicosi: quando la povertà si tramanda di generazione in generazione”</a:t>
            </a:r>
            <a:r>
              <a:rPr lang="it-IT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9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8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E’</a:t>
            </a:r>
            <a:r>
              <a:rPr lang="it-IT" sz="8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vero che le classi che sono poste agli estremi della scala sociale tendono a trattenere i propri figli? </a:t>
            </a:r>
          </a:p>
          <a:p>
            <a:r>
              <a:rPr lang="it-IT" sz="8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Quante probabilità esistono per i minori cresciuti in un contesto di povertà di accedere, una volta adulti, a una vita agiata? </a:t>
            </a:r>
          </a:p>
          <a:p>
            <a:r>
              <a:rPr lang="it-IT" sz="8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 contrario, quanto è forte il rischio di rimanere intrappolati in percorsi di fragilità e deprivazione e quindi in storie di povertà?</a:t>
            </a:r>
            <a:endParaRPr lang="it-IT" sz="8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8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 studio è stato condotto su un campione statistico di beneficiari Caritas, di età compresa tra i 36 e i 56 anni e di cittadinanza italiana. L’indagine è stata realizzata da marzo a maggio 2022, ha coinvolto 115 diocesi e un campione di intervistati rappresentativo di 24.105 assistiti.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Caritas Italiana</a:t>
            </a:r>
            <a:r>
              <a:rPr lang="it-IT" sz="8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L’anello debole. Rapporto 2022 su povertà ed esclusione sociale in Italia</a:t>
            </a:r>
            <a:r>
              <a:rPr lang="it-IT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Roma 2022</a:t>
            </a:r>
            <a:endParaRPr lang="it-IT" sz="8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AB402F6-8D76-47DF-839C-98821766A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8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3D62AE-A9CD-4FB7-AE26-97A0F4B97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4696"/>
          </a:xfrm>
        </p:spPr>
        <p:txBody>
          <a:bodyPr>
            <a:normAutofit/>
          </a:bodyPr>
          <a:lstStyle/>
          <a:p>
            <a:r>
              <a:rPr lang="it-IT" sz="4400" b="1" dirty="0"/>
              <a:t>Indagine lombarda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54B2E79-E59A-48C3-A285-168BED6837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L’incidenza della quota di assistiti intervistati in Lombardia è pari al 7,1%, rappresentativo di 1.700 beneficiari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esclusi assistiti di origine straniera e </a:t>
            </a:r>
            <a:r>
              <a:rPr lang="it-IT" sz="3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homeless</a:t>
            </a:r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E32A77-0F2E-499C-9749-252943BBC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06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C4F988-2B9E-4573-B924-ECD240DA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L’obiettivo dell’indagine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562F5A-4AA8-4108-BCCF-FE1266BC0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finalità dell’indagine è stata quella di favorire il </a:t>
            </a:r>
            <a:r>
              <a:rPr lang="it-IT" sz="32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confronto tra la condizione degli assistiti e quella delle loro famiglie di origine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così da misurare il grado di </a:t>
            </a:r>
            <a:r>
              <a:rPr lang="it-IT" sz="32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mobilità intergenerazionale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delle persone in stato di povertà, attraverso tre dimensioni specifiche:</a:t>
            </a:r>
          </a:p>
          <a:p>
            <a:pPr marL="342900" indent="-342900">
              <a:buAutoNum type="arabicParenR"/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struzione,</a:t>
            </a:r>
          </a:p>
          <a:p>
            <a:pPr marL="342900" indent="-342900">
              <a:buAutoNum type="arabicParenR"/>
            </a:pP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condizione occupazionale,</a:t>
            </a:r>
          </a:p>
          <a:p>
            <a:pPr marL="342900" indent="-342900">
              <a:buAutoNum type="arabicParenR"/>
            </a:pP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condizione economica.</a:t>
            </a:r>
            <a:endParaRPr lang="it-I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7CDD9D1-F345-48DD-9DDA-0CA9C4FE4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8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DC2A91-6E9E-4EDE-B3A1-C9E59DAD7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La trasmissione intergenerazionale dei livelli di istruzione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A52EE27-EC0E-4306-A82C-03991996DC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082645"/>
              </p:ext>
            </p:extLst>
          </p:nvPr>
        </p:nvGraphicFramePr>
        <p:xfrm>
          <a:off x="794657" y="1753235"/>
          <a:ext cx="9386964" cy="4292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3342">
                  <a:extLst>
                    <a:ext uri="{9D8B030D-6E8A-4147-A177-3AD203B41FA5}">
                      <a16:colId xmlns:a16="http://schemas.microsoft.com/office/drawing/2014/main" val="1683539318"/>
                    </a:ext>
                  </a:extLst>
                </a:gridCol>
                <a:gridCol w="860848">
                  <a:extLst>
                    <a:ext uri="{9D8B030D-6E8A-4147-A177-3AD203B41FA5}">
                      <a16:colId xmlns:a16="http://schemas.microsoft.com/office/drawing/2014/main" val="2599336482"/>
                    </a:ext>
                  </a:extLst>
                </a:gridCol>
                <a:gridCol w="975928">
                  <a:extLst>
                    <a:ext uri="{9D8B030D-6E8A-4147-A177-3AD203B41FA5}">
                      <a16:colId xmlns:a16="http://schemas.microsoft.com/office/drawing/2014/main" val="392086186"/>
                    </a:ext>
                  </a:extLst>
                </a:gridCol>
                <a:gridCol w="1100035">
                  <a:extLst>
                    <a:ext uri="{9D8B030D-6E8A-4147-A177-3AD203B41FA5}">
                      <a16:colId xmlns:a16="http://schemas.microsoft.com/office/drawing/2014/main" val="3940779612"/>
                    </a:ext>
                  </a:extLst>
                </a:gridCol>
                <a:gridCol w="860848">
                  <a:extLst>
                    <a:ext uri="{9D8B030D-6E8A-4147-A177-3AD203B41FA5}">
                      <a16:colId xmlns:a16="http://schemas.microsoft.com/office/drawing/2014/main" val="2597671496"/>
                    </a:ext>
                  </a:extLst>
                </a:gridCol>
                <a:gridCol w="975928">
                  <a:extLst>
                    <a:ext uri="{9D8B030D-6E8A-4147-A177-3AD203B41FA5}">
                      <a16:colId xmlns:a16="http://schemas.microsoft.com/office/drawing/2014/main" val="1138337104"/>
                    </a:ext>
                  </a:extLst>
                </a:gridCol>
                <a:gridCol w="1100035">
                  <a:extLst>
                    <a:ext uri="{9D8B030D-6E8A-4147-A177-3AD203B41FA5}">
                      <a16:colId xmlns:a16="http://schemas.microsoft.com/office/drawing/2014/main" val="3154241950"/>
                    </a:ext>
                  </a:extLst>
                </a:gridCol>
              </a:tblGrid>
              <a:tr h="794831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Tab. 1 - Beneficiari Caritas per titolo di studio dei genitori (madre e padre) e titolo di studio conseguito (valori %)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843954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Lombardia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Italia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2850107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Titolo di studio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Padre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Madre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Figlio/a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Padre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Madre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Figlio/a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01326190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Analfabeta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59827697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Nessun titolo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93367610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Licenza elementare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43,4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29077891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Licenza media inferiore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31,7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16092386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Diploma professionale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5066696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Diploma media superiore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01475092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Diploma di laurea/Laurea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1,7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79055211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Altro 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20850061"/>
                  </a:ext>
                </a:extLst>
              </a:tr>
              <a:tr h="31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49752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3A62999-F3AE-4A35-98C9-FB4F2D767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85773" y="56357"/>
            <a:ext cx="2166221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Elaborazione Osservatorio Regione Lombardia su dati Caritas Italiana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08782B63-192F-4335-86BF-4B0DD963451A}"/>
              </a:ext>
            </a:extLst>
          </p:cNvPr>
          <p:cNvSpPr/>
          <p:nvPr/>
        </p:nvSpPr>
        <p:spPr>
          <a:xfrm>
            <a:off x="5488139" y="3833271"/>
            <a:ext cx="809625" cy="29229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C6DD6815-7C4C-4FF0-8688-9DB02F9E6114}"/>
              </a:ext>
            </a:extLst>
          </p:cNvPr>
          <p:cNvSpPr/>
          <p:nvPr/>
        </p:nvSpPr>
        <p:spPr>
          <a:xfrm>
            <a:off x="7383441" y="3833271"/>
            <a:ext cx="809625" cy="29229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60E91049-1C92-4270-AC01-06A7542BC2B6}"/>
              </a:ext>
            </a:extLst>
          </p:cNvPr>
          <p:cNvSpPr/>
          <p:nvPr/>
        </p:nvSpPr>
        <p:spPr>
          <a:xfrm>
            <a:off x="8401031" y="3829817"/>
            <a:ext cx="809625" cy="29575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5AFE5BA1-6A7D-4E2A-9E6B-696AA45184BC}"/>
              </a:ext>
            </a:extLst>
          </p:cNvPr>
          <p:cNvSpPr/>
          <p:nvPr/>
        </p:nvSpPr>
        <p:spPr>
          <a:xfrm>
            <a:off x="4474212" y="4190944"/>
            <a:ext cx="809625" cy="29229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5F4CFF-DA7B-4D2B-8B80-D8E51503D4D0}"/>
              </a:ext>
            </a:extLst>
          </p:cNvPr>
          <p:cNvSpPr txBox="1"/>
          <p:nvPr/>
        </p:nvSpPr>
        <p:spPr>
          <a:xfrm>
            <a:off x="724619" y="6117323"/>
            <a:ext cx="872952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Elaborazione Osservatorio Regione Lombardia su dati Caritas Italiana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283256E-FB7E-4014-84F9-9BA1248A7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673" y="5934182"/>
            <a:ext cx="1928327" cy="90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51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ABA72-B64F-4D0A-A0BF-092445D4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Q</a:t>
            </a:r>
            <a:r>
              <a:rPr lang="it-IT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uanto i bassi livelli di istruzione raggiunti possono dirsi correlati ai percorsi scolastici dei genitori?</a:t>
            </a:r>
            <a:endParaRPr lang="it-IT" dirty="0"/>
          </a:p>
        </p:txBody>
      </p:sp>
      <p:graphicFrame>
        <p:nvGraphicFramePr>
          <p:cNvPr id="12" name="Segnaposto contenuto 11">
            <a:extLst>
              <a:ext uri="{FF2B5EF4-FFF2-40B4-BE49-F238E27FC236}">
                <a16:creationId xmlns:a16="http://schemas.microsoft.com/office/drawing/2014/main" id="{B4B4700C-902E-4048-BCF3-AB111C221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664529"/>
              </p:ext>
            </p:extLst>
          </p:nvPr>
        </p:nvGraphicFramePr>
        <p:xfrm>
          <a:off x="900957" y="2581676"/>
          <a:ext cx="9180485" cy="3768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019">
                  <a:extLst>
                    <a:ext uri="{9D8B030D-6E8A-4147-A177-3AD203B41FA5}">
                      <a16:colId xmlns:a16="http://schemas.microsoft.com/office/drawing/2014/main" val="3529830703"/>
                    </a:ext>
                  </a:extLst>
                </a:gridCol>
                <a:gridCol w="629749">
                  <a:extLst>
                    <a:ext uri="{9D8B030D-6E8A-4147-A177-3AD203B41FA5}">
                      <a16:colId xmlns:a16="http://schemas.microsoft.com/office/drawing/2014/main" val="3199671558"/>
                    </a:ext>
                  </a:extLst>
                </a:gridCol>
                <a:gridCol w="629749">
                  <a:extLst>
                    <a:ext uri="{9D8B030D-6E8A-4147-A177-3AD203B41FA5}">
                      <a16:colId xmlns:a16="http://schemas.microsoft.com/office/drawing/2014/main" val="3663962095"/>
                    </a:ext>
                  </a:extLst>
                </a:gridCol>
                <a:gridCol w="545013">
                  <a:extLst>
                    <a:ext uri="{9D8B030D-6E8A-4147-A177-3AD203B41FA5}">
                      <a16:colId xmlns:a16="http://schemas.microsoft.com/office/drawing/2014/main" val="4261081442"/>
                    </a:ext>
                  </a:extLst>
                </a:gridCol>
                <a:gridCol w="545013">
                  <a:extLst>
                    <a:ext uri="{9D8B030D-6E8A-4147-A177-3AD203B41FA5}">
                      <a16:colId xmlns:a16="http://schemas.microsoft.com/office/drawing/2014/main" val="2893841522"/>
                    </a:ext>
                  </a:extLst>
                </a:gridCol>
                <a:gridCol w="510349">
                  <a:extLst>
                    <a:ext uri="{9D8B030D-6E8A-4147-A177-3AD203B41FA5}">
                      <a16:colId xmlns:a16="http://schemas.microsoft.com/office/drawing/2014/main" val="2461182033"/>
                    </a:ext>
                  </a:extLst>
                </a:gridCol>
                <a:gridCol w="510349">
                  <a:extLst>
                    <a:ext uri="{9D8B030D-6E8A-4147-A177-3AD203B41FA5}">
                      <a16:colId xmlns:a16="http://schemas.microsoft.com/office/drawing/2014/main" val="2898465772"/>
                    </a:ext>
                  </a:extLst>
                </a:gridCol>
                <a:gridCol w="402499">
                  <a:extLst>
                    <a:ext uri="{9D8B030D-6E8A-4147-A177-3AD203B41FA5}">
                      <a16:colId xmlns:a16="http://schemas.microsoft.com/office/drawing/2014/main" val="2373048902"/>
                    </a:ext>
                  </a:extLst>
                </a:gridCol>
                <a:gridCol w="510349">
                  <a:extLst>
                    <a:ext uri="{9D8B030D-6E8A-4147-A177-3AD203B41FA5}">
                      <a16:colId xmlns:a16="http://schemas.microsoft.com/office/drawing/2014/main" val="1047701297"/>
                    </a:ext>
                  </a:extLst>
                </a:gridCol>
                <a:gridCol w="510349">
                  <a:extLst>
                    <a:ext uri="{9D8B030D-6E8A-4147-A177-3AD203B41FA5}">
                      <a16:colId xmlns:a16="http://schemas.microsoft.com/office/drawing/2014/main" val="2716079482"/>
                    </a:ext>
                  </a:extLst>
                </a:gridCol>
                <a:gridCol w="510349">
                  <a:extLst>
                    <a:ext uri="{9D8B030D-6E8A-4147-A177-3AD203B41FA5}">
                      <a16:colId xmlns:a16="http://schemas.microsoft.com/office/drawing/2014/main" val="95364875"/>
                    </a:ext>
                  </a:extLst>
                </a:gridCol>
                <a:gridCol w="510349">
                  <a:extLst>
                    <a:ext uri="{9D8B030D-6E8A-4147-A177-3AD203B41FA5}">
                      <a16:colId xmlns:a16="http://schemas.microsoft.com/office/drawing/2014/main" val="1536939995"/>
                    </a:ext>
                  </a:extLst>
                </a:gridCol>
                <a:gridCol w="510349">
                  <a:extLst>
                    <a:ext uri="{9D8B030D-6E8A-4147-A177-3AD203B41FA5}">
                      <a16:colId xmlns:a16="http://schemas.microsoft.com/office/drawing/2014/main" val="1657443492"/>
                    </a:ext>
                  </a:extLst>
                </a:gridCol>
              </a:tblGrid>
              <a:tr h="28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</a:rPr>
                        <a:t>Anni di studio del beneficiario (%)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368943"/>
                  </a:ext>
                </a:extLst>
              </a:tr>
              <a:tr h="367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Lombardia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Italia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44898"/>
                  </a:ext>
                </a:extLst>
              </a:tr>
              <a:tr h="386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0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5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8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11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13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18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0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5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8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11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13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effectLst/>
                        </a:rPr>
                        <a:t>18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12227863"/>
                  </a:ext>
                </a:extLst>
              </a:tr>
              <a:tr h="330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Anni di studio dei genitori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71662648"/>
                  </a:ext>
                </a:extLst>
              </a:tr>
              <a:tr h="333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0 Nessun titolo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25,0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25,0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50,0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5,2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29,6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42,7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11,9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25823490"/>
                  </a:ext>
                </a:extLst>
              </a:tr>
              <a:tr h="342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5 Licenza elementare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6,8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81,3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5,0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1,6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12,4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67,7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12,4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60105480"/>
                  </a:ext>
                </a:extLst>
              </a:tr>
              <a:tr h="398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8 Licenza media inferiore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5,9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63,7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14,4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16,0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7,5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65,3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10,3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15,8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51271272"/>
                  </a:ext>
                </a:extLst>
              </a:tr>
              <a:tr h="313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11 Diploma professionale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11,4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50,0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22,9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15,7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2,5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51,0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27,6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16,9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58220317"/>
                  </a:ext>
                </a:extLst>
              </a:tr>
              <a:tr h="368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13 Diploma media superiore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64,8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14,8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20,3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4,3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54,1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17,5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21,6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2,4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4336116"/>
                  </a:ext>
                </a:extLst>
              </a:tr>
              <a:tr h="3521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18 Diploma di laurea/Laurea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59,4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40,6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1,1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0,0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24,9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23,9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17,9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32,2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9194343"/>
                  </a:ext>
                </a:extLst>
              </a:tr>
              <a:tr h="293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7,2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64,8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13,2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12,8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1,4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60,1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10,9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14,6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1,5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475853"/>
                  </a:ext>
                </a:extLst>
              </a:tr>
            </a:tbl>
          </a:graphicData>
        </a:graphic>
      </p:graphicFrame>
      <p:sp>
        <p:nvSpPr>
          <p:cNvPr id="13" name="Rectangle 3">
            <a:extLst>
              <a:ext uri="{FF2B5EF4-FFF2-40B4-BE49-F238E27FC236}">
                <a16:creationId xmlns:a16="http://schemas.microsoft.com/office/drawing/2014/main" id="{DA35B428-A2C3-46E7-8157-C73B005CF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0787" y="1935344"/>
            <a:ext cx="90891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Tab. 2 – Beneficiari Caritas per anni di studio intrapresi e anni di studio dei propri genitori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(valori %)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A0A6E7D-707D-43CC-B0F0-F7B5E0807631}"/>
              </a:ext>
            </a:extLst>
          </p:cNvPr>
          <p:cNvSpPr/>
          <p:nvPr/>
        </p:nvSpPr>
        <p:spPr>
          <a:xfrm>
            <a:off x="6642848" y="5030861"/>
            <a:ext cx="498172" cy="29135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83832769-A421-4B7E-AD2D-16AC0F009F0F}"/>
              </a:ext>
            </a:extLst>
          </p:cNvPr>
          <p:cNvSpPr/>
          <p:nvPr/>
        </p:nvSpPr>
        <p:spPr>
          <a:xfrm>
            <a:off x="9565341" y="5795683"/>
            <a:ext cx="516101" cy="27790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65E38D89-72FC-41E3-BDFB-FC63C9FF56F6}"/>
              </a:ext>
            </a:extLst>
          </p:cNvPr>
          <p:cNvSpPr/>
          <p:nvPr/>
        </p:nvSpPr>
        <p:spPr>
          <a:xfrm>
            <a:off x="5002306" y="4739510"/>
            <a:ext cx="546847" cy="29135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39C1400-6BD2-439F-B39F-2564F2D3E5CD}"/>
              </a:ext>
            </a:extLst>
          </p:cNvPr>
          <p:cNvSpPr txBox="1"/>
          <p:nvPr/>
        </p:nvSpPr>
        <p:spPr>
          <a:xfrm>
            <a:off x="838200" y="6349998"/>
            <a:ext cx="8727141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Elaborazione Osservatorio Regione Lombardia su dati Caritas Italiana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47D9F33-A5C7-4335-ADB4-8DB691C96B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83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4989B8-E51D-4989-B20C-F1F0F66EB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904"/>
            <a:ext cx="10515600" cy="1188720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La trasmissione intergenerazionale della condizione occupazionale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AAAB845-B7D4-423F-B125-AA8D5FBA8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561225"/>
              </p:ext>
            </p:extLst>
          </p:nvPr>
        </p:nvGraphicFramePr>
        <p:xfrm>
          <a:off x="1237130" y="1163172"/>
          <a:ext cx="8988704" cy="5312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900">
                  <a:extLst>
                    <a:ext uri="{9D8B030D-6E8A-4147-A177-3AD203B41FA5}">
                      <a16:colId xmlns:a16="http://schemas.microsoft.com/office/drawing/2014/main" val="324286599"/>
                    </a:ext>
                  </a:extLst>
                </a:gridCol>
                <a:gridCol w="4117332">
                  <a:extLst>
                    <a:ext uri="{9D8B030D-6E8A-4147-A177-3AD203B41FA5}">
                      <a16:colId xmlns:a16="http://schemas.microsoft.com/office/drawing/2014/main" val="2896531164"/>
                    </a:ext>
                  </a:extLst>
                </a:gridCol>
                <a:gridCol w="811747">
                  <a:extLst>
                    <a:ext uri="{9D8B030D-6E8A-4147-A177-3AD203B41FA5}">
                      <a16:colId xmlns:a16="http://schemas.microsoft.com/office/drawing/2014/main" val="304594884"/>
                    </a:ext>
                  </a:extLst>
                </a:gridCol>
                <a:gridCol w="744951">
                  <a:extLst>
                    <a:ext uri="{9D8B030D-6E8A-4147-A177-3AD203B41FA5}">
                      <a16:colId xmlns:a16="http://schemas.microsoft.com/office/drawing/2014/main" val="1559966862"/>
                    </a:ext>
                  </a:extLst>
                </a:gridCol>
                <a:gridCol w="808352">
                  <a:extLst>
                    <a:ext uri="{9D8B030D-6E8A-4147-A177-3AD203B41FA5}">
                      <a16:colId xmlns:a16="http://schemas.microsoft.com/office/drawing/2014/main" val="1661371961"/>
                    </a:ext>
                  </a:extLst>
                </a:gridCol>
                <a:gridCol w="740422">
                  <a:extLst>
                    <a:ext uri="{9D8B030D-6E8A-4147-A177-3AD203B41FA5}">
                      <a16:colId xmlns:a16="http://schemas.microsoft.com/office/drawing/2014/main" val="155751736"/>
                    </a:ext>
                  </a:extLst>
                </a:gridCol>
              </a:tblGrid>
              <a:tr h="328814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Tab. 3 - Beneficiari Caritas per categoria di occupazione dei padri e personale (valori %)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90417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Lombardia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Italia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761456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>
                          <a:solidFill>
                            <a:schemeClr val="tx1"/>
                          </a:solidFill>
                          <a:effectLst/>
                        </a:rPr>
                        <a:t>Padre</a:t>
                      </a:r>
                      <a:endParaRPr lang="it-IT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Figlio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Padre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Figlio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15463308"/>
                  </a:ext>
                </a:extLst>
              </a:tr>
              <a:tr h="411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CODICE ESCO*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Categorie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66379478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Forze armate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1,3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99925227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t-IT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Legislatori, imprenditori, alta dirigenza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0,0 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4,1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15510666"/>
                  </a:ext>
                </a:extLst>
              </a:tr>
              <a:tr h="5780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Professioni intellettuali, scientifiche, di elevata specializzazione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2,7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0,0 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1,4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5,7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2242243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Professioni tecniche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7,5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11,7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4,8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8,2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35632331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Professioni qualificate lavoro di ufficio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2,2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0,0 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4,8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0,9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57352748"/>
                  </a:ext>
                </a:extLst>
              </a:tr>
              <a:tr h="5780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Professioni qualificate attività commerciali e servizi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12,2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25,2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9,1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30,4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62414735"/>
                  </a:ext>
                </a:extLst>
              </a:tr>
              <a:tr h="5780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Personale specializzato addetto agricoltura, foreste, pesca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1,1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0,0 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1,6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19386144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Artigiani e operai specializzati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34,4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0,0 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35,5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14,0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61798379"/>
                  </a:ext>
                </a:extLst>
              </a:tr>
              <a:tr h="5780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Conduttori di impianti, operai macchinari fissi e mobili, conducenti veicoli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3,3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18,4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9,6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6,8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53777319"/>
                  </a:ext>
                </a:extLst>
              </a:tr>
              <a:tr h="282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Professioni non qualificate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>
                          <a:solidFill>
                            <a:schemeClr val="tx1"/>
                          </a:solidFill>
                          <a:effectLst/>
                        </a:rPr>
                        <a:t>24,6</a:t>
                      </a:r>
                      <a:endParaRPr lang="it-IT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44,7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27,7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34,0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992044"/>
                  </a:ext>
                </a:extLst>
              </a:tr>
            </a:tbl>
          </a:graphicData>
        </a:graphic>
      </p:graphicFrame>
      <p:sp>
        <p:nvSpPr>
          <p:cNvPr id="5" name="Ovale 4">
            <a:extLst>
              <a:ext uri="{FF2B5EF4-FFF2-40B4-BE49-F238E27FC236}">
                <a16:creationId xmlns:a16="http://schemas.microsoft.com/office/drawing/2014/main" id="{0220139C-8DCD-4443-B620-788D8A95F905}"/>
              </a:ext>
            </a:extLst>
          </p:cNvPr>
          <p:cNvSpPr/>
          <p:nvPr/>
        </p:nvSpPr>
        <p:spPr>
          <a:xfrm>
            <a:off x="7987553" y="6167718"/>
            <a:ext cx="726141" cy="30772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2C6C00-02E7-4C79-91AF-DE0A7F72C0D4}"/>
              </a:ext>
            </a:extLst>
          </p:cNvPr>
          <p:cNvSpPr txBox="1"/>
          <p:nvPr/>
        </p:nvSpPr>
        <p:spPr>
          <a:xfrm>
            <a:off x="1425389" y="6504572"/>
            <a:ext cx="54595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</a:rPr>
              <a:t>*</a:t>
            </a:r>
            <a:r>
              <a:rPr lang="it-IT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European</a:t>
            </a: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skills </a:t>
            </a:r>
            <a:r>
              <a:rPr lang="it-IT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competencies</a:t>
            </a: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qualifications</a:t>
            </a:r>
            <a:r>
              <a:rPr lang="it-IT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it-IT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occupations</a:t>
            </a:r>
            <a:endParaRPr lang="it-IT" sz="12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22106B5-DFEA-4BE4-9760-8A590DB7B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834" y="5916464"/>
            <a:ext cx="1966166" cy="92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86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59EB103-2AD9-4543-B82A-BFE27450E6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957183"/>
              </p:ext>
            </p:extLst>
          </p:nvPr>
        </p:nvGraphicFramePr>
        <p:xfrm>
          <a:off x="1433323" y="2143124"/>
          <a:ext cx="8110728" cy="3713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1427">
                  <a:extLst>
                    <a:ext uri="{9D8B030D-6E8A-4147-A177-3AD203B41FA5}">
                      <a16:colId xmlns:a16="http://schemas.microsoft.com/office/drawing/2014/main" val="1221441660"/>
                    </a:ext>
                  </a:extLst>
                </a:gridCol>
                <a:gridCol w="2611701">
                  <a:extLst>
                    <a:ext uri="{9D8B030D-6E8A-4147-A177-3AD203B41FA5}">
                      <a16:colId xmlns:a16="http://schemas.microsoft.com/office/drawing/2014/main" val="1677872074"/>
                    </a:ext>
                  </a:extLst>
                </a:gridCol>
                <a:gridCol w="1377600">
                  <a:extLst>
                    <a:ext uri="{9D8B030D-6E8A-4147-A177-3AD203B41FA5}">
                      <a16:colId xmlns:a16="http://schemas.microsoft.com/office/drawing/2014/main" val="332881816"/>
                    </a:ext>
                  </a:extLst>
                </a:gridCol>
              </a:tblGrid>
              <a:tr h="91440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Tab. 4 - Beneficiari Caritas per tipo di mobilità occupazionale (valori %)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257007"/>
                  </a:ext>
                </a:extLst>
              </a:tr>
              <a:tr h="559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Lombardia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1" dirty="0">
                          <a:solidFill>
                            <a:schemeClr val="tx1"/>
                          </a:solidFill>
                          <a:effectLst/>
                        </a:rPr>
                        <a:t>Italia</a:t>
                      </a:r>
                      <a:endParaRPr lang="it-IT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39769877"/>
                  </a:ext>
                </a:extLst>
              </a:tr>
              <a:tr h="559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Immobilismo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19,4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20,4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60599499"/>
                  </a:ext>
                </a:extLst>
              </a:tr>
              <a:tr h="559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Mobilità ascendente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45,9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36,8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71878471"/>
                  </a:ext>
                </a:extLst>
              </a:tr>
              <a:tr h="559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Mobilità discendente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34,8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42,8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61678047"/>
                  </a:ext>
                </a:extLst>
              </a:tr>
              <a:tr h="559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Totale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562270"/>
                  </a:ext>
                </a:extLst>
              </a:tr>
            </a:tbl>
          </a:graphicData>
        </a:graphic>
      </p:graphicFrame>
      <p:sp>
        <p:nvSpPr>
          <p:cNvPr id="2" name="Ovale 1">
            <a:extLst>
              <a:ext uri="{FF2B5EF4-FFF2-40B4-BE49-F238E27FC236}">
                <a16:creationId xmlns:a16="http://schemas.microsoft.com/office/drawing/2014/main" id="{4C6A07B1-D060-463C-9B05-77E83CCFC1F8}"/>
              </a:ext>
            </a:extLst>
          </p:cNvPr>
          <p:cNvSpPr/>
          <p:nvPr/>
        </p:nvSpPr>
        <p:spPr>
          <a:xfrm>
            <a:off x="7467600" y="4200525"/>
            <a:ext cx="819150" cy="6477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BD55ACFF-D1D8-40E2-89A6-68166B795515}"/>
              </a:ext>
            </a:extLst>
          </p:cNvPr>
          <p:cNvSpPr/>
          <p:nvPr/>
        </p:nvSpPr>
        <p:spPr>
          <a:xfrm>
            <a:off x="8724900" y="4714876"/>
            <a:ext cx="819151" cy="64770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noFill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E251024-A5D0-4641-B9E9-FB96F296B99D}"/>
              </a:ext>
            </a:extLst>
          </p:cNvPr>
          <p:cNvSpPr txBox="1"/>
          <p:nvPr/>
        </p:nvSpPr>
        <p:spPr>
          <a:xfrm>
            <a:off x="1433322" y="5954776"/>
            <a:ext cx="8110727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Fonte: Elaborazione Osservatorio Regione Lombardia su dati Caritas Italiana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3A59820-CD1E-4735-AD6A-41CEB6E8D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20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7CC44B-D0A1-45B8-B866-2AEE257F4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Le difficoltà economiche possono tramandarsi? 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99B1325F-BBFA-4C00-ADEB-99C9BDB17C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3624260"/>
              </p:ext>
            </p:extLst>
          </p:nvPr>
        </p:nvGraphicFramePr>
        <p:xfrm>
          <a:off x="1552794" y="2842236"/>
          <a:ext cx="5224463" cy="4015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703B8DFA-62FD-40DD-A32A-803A6EF377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7297906"/>
              </p:ext>
            </p:extLst>
          </p:nvPr>
        </p:nvGraphicFramePr>
        <p:xfrm>
          <a:off x="6931493" y="2714090"/>
          <a:ext cx="4030290" cy="3778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8E23509-EFE8-4011-A9F3-82F858F7E602}"/>
              </a:ext>
            </a:extLst>
          </p:cNvPr>
          <p:cNvSpPr txBox="1"/>
          <p:nvPr/>
        </p:nvSpPr>
        <p:spPr>
          <a:xfrm>
            <a:off x="1134737" y="1690688"/>
            <a:ext cx="9672810" cy="8651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Grafico 1 - L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 giudica le sue possibilità economiche attuali più alte, più basse o uguali a quelle della famiglia di origine?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872490A-2D64-4E29-AAD3-E4C88067582C}"/>
              </a:ext>
            </a:extLst>
          </p:cNvPr>
          <p:cNvSpPr txBox="1"/>
          <p:nvPr/>
        </p:nvSpPr>
        <p:spPr>
          <a:xfrm>
            <a:off x="2511846" y="2831585"/>
            <a:ext cx="1773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ysClr val="windowText" lastClr="000000"/>
                </a:solidFill>
              </a:rPr>
              <a:t>Lombardia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B658581-F942-4BDC-B3DE-3B713C4836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153" y="5867454"/>
            <a:ext cx="2070847" cy="96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2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osso arancion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</TotalTime>
  <Words>950</Words>
  <Application>Microsoft Office PowerPoint</Application>
  <PresentationFormat>Widescreen</PresentationFormat>
  <Paragraphs>349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CaviarDreams-Bold</vt:lpstr>
      <vt:lpstr>Office Theme</vt:lpstr>
      <vt:lpstr>PAVIMENTI APPICCICOSI. QUANDO LA POVERTÀ SI TRAMANDA  DI GENERAZIONE IN GENERAZIONE Dati lombardi 2022 </vt:lpstr>
      <vt:lpstr>Domande di partenza</vt:lpstr>
      <vt:lpstr>Indagine lombarda</vt:lpstr>
      <vt:lpstr>L’obiettivo dell’indagine</vt:lpstr>
      <vt:lpstr>1. La trasmissione intergenerazionale dei livelli di istruzione</vt:lpstr>
      <vt:lpstr>Quanto i bassi livelli di istruzione raggiunti possono dirsi correlati ai percorsi scolastici dei genitori?</vt:lpstr>
      <vt:lpstr>2. La trasmissione intergenerazionale della condizione occupazionale </vt:lpstr>
      <vt:lpstr>Presentazione standard di PowerPoint</vt:lpstr>
      <vt:lpstr>3. Le difficoltà economiche possono tramandarsi?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PAVIMENTI APPICCICOSI. QUANDO LA POVERTÀ SI TRAMANDA  DI GENERAZIONE IN GENERAZIONE Dati lombardi 2022</dc:title>
  <dc:creator>Meri Salati</dc:creator>
  <cp:lastModifiedBy>Meri Salati</cp:lastModifiedBy>
  <cp:revision>74</cp:revision>
  <dcterms:created xsi:type="dcterms:W3CDTF">2023-09-01T08:48:32Z</dcterms:created>
  <dcterms:modified xsi:type="dcterms:W3CDTF">2023-10-19T12:24:32Z</dcterms:modified>
</cp:coreProperties>
</file>