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http://customooxmlschemas.google.com/">
      <go:slidesCustomData xmlns:go="http://customooxmlschemas.google.com/" r:id="rId16" roundtripDataSignature="AMtx7mixWJDXI2MqqEL+MXxHTPsycVues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6" Type="http://customschemas.google.com/relationships/presentationmetadata" Target="meta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d05d1f97f8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d05d1f97f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d05d1f97f8_0_1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d05d1f97f8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98" name="Google Shape;98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04" name="Google Shape;104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0" name="Google Shape;110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16" name="Google Shape;116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2" name="Google Shape;122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  <p:sp>
        <p:nvSpPr>
          <p:cNvPr id="128" name="Google Shape;128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d05d1f97f8_0_5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d05d1f97f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tito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1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11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4" name="Google Shape;14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2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20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2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2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2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testo verticale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1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21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2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2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2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olo e contenuto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ntestazione sezione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3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3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e contenuti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4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2" name="Google Shape;32;p14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3" name="Google Shape;33;p1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fronto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5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5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0" name="Google Shape;40;p15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5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2" name="Google Shape;42;p1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tito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uota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uto con didascalia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8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8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8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1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magine con didascalia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9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9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9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0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d05d1f97f8_0_0"/>
          <p:cNvSpPr txBox="1"/>
          <p:nvPr>
            <p:ph type="ctrTitle"/>
          </p:nvPr>
        </p:nvSpPr>
        <p:spPr>
          <a:xfrm>
            <a:off x="593750" y="657575"/>
            <a:ext cx="7772400" cy="1470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-IT"/>
              <a:t>Poveri Ma Cittadini </a:t>
            </a:r>
            <a:endParaRPr/>
          </a:p>
        </p:txBody>
      </p:sp>
      <p:sp>
        <p:nvSpPr>
          <p:cNvPr id="85" name="Google Shape;85;gd05d1f97f8_0_0"/>
          <p:cNvSpPr txBox="1"/>
          <p:nvPr>
            <p:ph idx="1" type="subTitle"/>
          </p:nvPr>
        </p:nvSpPr>
        <p:spPr>
          <a:xfrm>
            <a:off x="1448300" y="2290600"/>
            <a:ext cx="6529800" cy="34935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640"/>
              </a:spcBef>
              <a:spcAft>
                <a:spcPts val="0"/>
              </a:spcAft>
              <a:buNone/>
            </a:pPr>
            <a:r>
              <a:rPr lang="it-IT">
                <a:solidFill>
                  <a:srgbClr val="000000"/>
                </a:solidFill>
              </a:rPr>
              <a:t>Lo Sportello Poveri ma cittadini nasce con l’obiettivo di fornire un sostegno qualificato e organizzato per la tutela giuridica e di alcuni dei diritti fondamentali di persone in svantaggio sociale  </a:t>
            </a:r>
            <a:endParaRPr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d05d1f97f8_0_10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-IT"/>
              <a:t>Poveri Ma cittadini</a:t>
            </a:r>
            <a:endParaRPr/>
          </a:p>
        </p:txBody>
      </p:sp>
      <p:sp>
        <p:nvSpPr>
          <p:cNvPr id="143" name="Google Shape;143;gd05d1f97f8_0_10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360"/>
              </a:spcBef>
              <a:spcAft>
                <a:spcPts val="0"/>
              </a:spcAft>
              <a:buNone/>
            </a:pPr>
            <a:r>
              <a:rPr lang="it-IT" sz="6800"/>
              <a:t>Grazie a tutti per la collaborazione futura </a:t>
            </a:r>
            <a:endParaRPr sz="6800"/>
          </a:p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683568" y="764704"/>
            <a:ext cx="7772400" cy="136815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POVERI MA CITTADINI </a:t>
            </a:r>
            <a:endParaRPr/>
          </a:p>
        </p:txBody>
      </p:sp>
      <p:sp>
        <p:nvSpPr>
          <p:cNvPr id="91" name="Google Shape;91;p1"/>
          <p:cNvSpPr txBox="1"/>
          <p:nvPr>
            <p:ph idx="1" type="subTitle"/>
          </p:nvPr>
        </p:nvSpPr>
        <p:spPr>
          <a:xfrm>
            <a:off x="1327900" y="3886200"/>
            <a:ext cx="1800300" cy="177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t/>
            </a:r>
            <a:endParaRPr/>
          </a:p>
        </p:txBody>
      </p:sp>
      <p:cxnSp>
        <p:nvCxnSpPr>
          <p:cNvPr id="92" name="Google Shape;92;p1"/>
          <p:cNvCxnSpPr/>
          <p:nvPr/>
        </p:nvCxnSpPr>
        <p:spPr>
          <a:xfrm flipH="1">
            <a:off x="2555776" y="2420888"/>
            <a:ext cx="1512168" cy="1080120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cxnSp>
        <p:nvCxnSpPr>
          <p:cNvPr id="93" name="Google Shape;93;p1"/>
          <p:cNvCxnSpPr/>
          <p:nvPr/>
        </p:nvCxnSpPr>
        <p:spPr>
          <a:xfrm>
            <a:off x="4572000" y="2420888"/>
            <a:ext cx="1800200" cy="1224136"/>
          </a:xfrm>
          <a:prstGeom prst="straightConnector1">
            <a:avLst/>
          </a:prstGeom>
          <a:noFill/>
          <a:ln cap="flat" cmpd="sng" w="9525">
            <a:solidFill>
              <a:srgbClr val="4A7DBA"/>
            </a:solidFill>
            <a:prstDash val="solid"/>
            <a:round/>
            <a:headEnd len="sm" w="sm" type="none"/>
            <a:tailEnd len="med" w="med" type="stealth"/>
          </a:ln>
        </p:spPr>
      </p:cxnSp>
      <p:sp>
        <p:nvSpPr>
          <p:cNvPr id="94" name="Google Shape;94;p1"/>
          <p:cNvSpPr/>
          <p:nvPr/>
        </p:nvSpPr>
        <p:spPr>
          <a:xfrm>
            <a:off x="6156176" y="3861048"/>
            <a:ext cx="1944216" cy="1872208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Poveri ma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Cittadini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/>
          <p:nvPr/>
        </p:nvSpPr>
        <p:spPr>
          <a:xfrm>
            <a:off x="1259632" y="3861048"/>
            <a:ext cx="1944216" cy="1800200"/>
          </a:xfrm>
          <a:prstGeom prst="rect">
            <a:avLst/>
          </a:prstGeom>
          <a:solidFill>
            <a:schemeClr val="lt1"/>
          </a:solidFill>
          <a:ln cap="flat" cmpd="sng" w="254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it-IT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Sportello Orientamento del Cittadino </a:t>
            </a:r>
            <a:endParaRPr b="0" i="0" sz="18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it-IT"/>
              <a:t>Sportello Orientamento del Cittadino </a:t>
            </a:r>
            <a:endParaRPr/>
          </a:p>
        </p:txBody>
      </p:sp>
      <p:sp>
        <p:nvSpPr>
          <p:cNvPr id="101" name="Google Shape;101;p2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4290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it-IT"/>
              <a:t>A seguito della convenzione con ordine degli avvocati è stato aperto uno sportello informativo e di orientamento al cittadino, dove non verranno fatte consulenze ma solo orientamento e informazione. 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3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it-IT"/>
              <a:t>Sportello Orientamento del Cittadino </a:t>
            </a:r>
            <a:endParaRPr/>
          </a:p>
        </p:txBody>
      </p:sp>
      <p:sp>
        <p:nvSpPr>
          <p:cNvPr id="107" name="Google Shape;107;p3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77500" lnSpcReduction="10000"/>
          </a:bodyPr>
          <a:lstStyle/>
          <a:p>
            <a:pPr indent="0" lvl="1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rPr lang="it-IT"/>
              <a:t>Cosa farà: 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36110"/>
              <a:buChar char="–"/>
            </a:pPr>
            <a:r>
              <a:rPr lang="it-IT"/>
              <a:t>indicazioni sui costi e tempi e modalità di accesso al sistema giustizia;</a:t>
            </a:r>
            <a:endParaRPr sz="2400"/>
          </a:p>
          <a:p>
            <a:pPr indent="-285750" lvl="1" marL="7429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36110"/>
              <a:buChar char="–"/>
            </a:pPr>
            <a:r>
              <a:rPr lang="it-IT"/>
              <a:t>colloqui di orientamento legale per tutte le materie;</a:t>
            </a:r>
            <a:endParaRPr sz="2400"/>
          </a:p>
          <a:p>
            <a:pPr indent="-285750" lvl="1" marL="7429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36110"/>
              <a:buChar char="–"/>
            </a:pPr>
            <a:r>
              <a:rPr lang="it-IT"/>
              <a:t>esame preliminare del caso e orientamento sul percorso legale da intraprendere;</a:t>
            </a:r>
            <a:endParaRPr sz="2400"/>
          </a:p>
          <a:p>
            <a:pPr indent="-285750" lvl="1" marL="7429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36110"/>
              <a:buChar char="–"/>
            </a:pPr>
            <a:r>
              <a:rPr lang="it-IT"/>
              <a:t>indicazioni sugli adempimenti necessari per avviare una causa;</a:t>
            </a:r>
            <a:endParaRPr sz="2400"/>
          </a:p>
          <a:p>
            <a:pPr indent="-285750" lvl="1" marL="7429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36110"/>
              <a:buChar char="–"/>
            </a:pPr>
            <a:r>
              <a:rPr lang="it-IT"/>
              <a:t>informazione sugli strumenti alternativi alla giustizia ordinaria per la risoluzione delle controversie;</a:t>
            </a:r>
            <a:endParaRPr sz="2400"/>
          </a:p>
          <a:p>
            <a:pPr indent="-285750" lvl="1" marL="7429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36110"/>
              <a:buChar char="–"/>
            </a:pPr>
            <a:r>
              <a:rPr lang="it-IT"/>
              <a:t>indicazioni sulla difesa d’ufficio;</a:t>
            </a:r>
            <a:endParaRPr sz="2400"/>
          </a:p>
          <a:p>
            <a:pPr indent="-285750" lvl="1" marL="7429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36110"/>
              <a:buChar char="–"/>
            </a:pPr>
            <a:r>
              <a:rPr lang="it-IT"/>
              <a:t>informazioni sul Patrocinio a spese dello Stato;</a:t>
            </a:r>
            <a:endParaRPr sz="2400"/>
          </a:p>
          <a:p>
            <a:pPr indent="-285749" lvl="1" marL="742950" rtl="0" algn="l">
              <a:lnSpc>
                <a:spcPct val="100000"/>
              </a:lnSpc>
              <a:spcBef>
                <a:spcPts val="434"/>
              </a:spcBef>
              <a:spcAft>
                <a:spcPts val="0"/>
              </a:spcAft>
              <a:buClr>
                <a:schemeClr val="dk1"/>
              </a:buClr>
              <a:buSzPct val="116666"/>
              <a:buChar char="–"/>
            </a:pPr>
            <a:r>
              <a:rPr lang="it-IT"/>
              <a:t>informazioni sull’accesso ai servizi del Giudice di Pace;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 fontScale="90000"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None/>
            </a:pPr>
            <a:r>
              <a:rPr lang="it-IT"/>
              <a:t>Sportello Orientamento del Cittadino </a:t>
            </a:r>
            <a:endParaRPr/>
          </a:p>
        </p:txBody>
      </p:sp>
      <p:sp>
        <p:nvSpPr>
          <p:cNvPr id="113" name="Google Shape;11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85000" lnSpcReduction="20000"/>
          </a:bodyPr>
          <a:lstStyle/>
          <a:p>
            <a:pPr indent="-29083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87500"/>
              <a:buChar char="•"/>
            </a:pPr>
            <a:r>
              <a:rPr lang="it-IT"/>
              <a:t>Quando : primo e terzo mercoledì al mese dalle 14,30 alle 16,30 </a:t>
            </a:r>
            <a:endParaRPr/>
          </a:p>
          <a:p>
            <a:pPr indent="-29083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7500"/>
              <a:buChar char="•"/>
            </a:pPr>
            <a:r>
              <a:rPr lang="it-IT"/>
              <a:t>Dove: In Caritas CPAC  via del Conventino 8</a:t>
            </a:r>
            <a:endParaRPr/>
          </a:p>
          <a:p>
            <a:pPr indent="-29083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7500"/>
              <a:buChar char="•"/>
            </a:pPr>
            <a:r>
              <a:rPr lang="it-IT"/>
              <a:t>Chi: tutte le persone </a:t>
            </a:r>
            <a:endParaRPr/>
          </a:p>
          <a:p>
            <a:pPr indent="-29083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87500"/>
              <a:buChar char="•"/>
            </a:pPr>
            <a:r>
              <a:rPr lang="it-IT"/>
              <a:t>Come: compilare il google form(vi verrà mandato il link è necessario un account google) , si  verrà successivamente contattati dall’operatore che fisserà un appuntamento presso il centro di primo ascolto diocesano.</a:t>
            </a:r>
            <a:endParaRPr/>
          </a:p>
          <a:p>
            <a:pPr indent="-29083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SzPct val="87500"/>
              <a:buChar char="•"/>
            </a:pPr>
            <a:r>
              <a:rPr lang="it-IT"/>
              <a:t>Chi riceve: Avvocati iscritti all’ordine che </a:t>
            </a:r>
            <a:r>
              <a:rPr lang="it-IT"/>
              <a:t>per codice deontologico</a:t>
            </a:r>
            <a:r>
              <a:rPr lang="it-IT"/>
              <a:t> non potranno poi prendere in carico le persone ascoltate.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Poveri Ma cittadini </a:t>
            </a:r>
            <a:endParaRPr/>
          </a:p>
        </p:txBody>
      </p:sp>
      <p:sp>
        <p:nvSpPr>
          <p:cNvPr id="119" name="Google Shape;119;p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it-IT"/>
              <a:t>Resterà come servizio di consulenza per determinate situazioni della grave emarginazione lo sportello poveri ma cittadini. Le persone  potranno arrivare segnalate o dai Centri d’Ascolto territoriali o dai servizi sociali o direttamente dallo Sportello di orientamento del cittadino, sempre tramite il google form.  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Poveri Ma cittadini </a:t>
            </a:r>
            <a:endParaRPr/>
          </a:p>
        </p:txBody>
      </p:sp>
      <p:sp>
        <p:nvSpPr>
          <p:cNvPr id="125" name="Google Shape;125;p6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10000"/>
          </a:bodyPr>
          <a:lstStyle/>
          <a:p>
            <a:pPr indent="-32766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it-IT"/>
              <a:t>Chi: persone segnalate dai servizi della rete della grave emarginazione e con reddito inferiore ai 18000 euro </a:t>
            </a:r>
            <a:endParaRPr/>
          </a:p>
          <a:p>
            <a:pPr indent="-327660" lvl="0" marL="34290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Char char="•"/>
            </a:pPr>
            <a:r>
              <a:rPr lang="it-IT"/>
              <a:t>Come: Segnalazione tramite Google Form, filtro fatto da  operatore Caritas con raccolta documenti e valutazione della situazione con consulenza del referente legale dello sportello e successivo invio all’avvocato di riferimento e competente in materia  previo accordi telefonici e via mail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Poveri Ma cittadini </a:t>
            </a:r>
            <a:endParaRPr/>
          </a:p>
        </p:txBody>
      </p:sp>
      <p:sp>
        <p:nvSpPr>
          <p:cNvPr id="131" name="Google Shape;131;p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fontScale="92500" lnSpcReduction="20000"/>
          </a:bodyPr>
          <a:lstStyle/>
          <a:p>
            <a:pPr indent="0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60810"/>
              <a:buNone/>
            </a:pPr>
            <a:r>
              <a:rPr lang="it-IT"/>
              <a:t>Fasce di interesse da attenzionare: </a:t>
            </a:r>
            <a:endParaRPr/>
          </a:p>
          <a:p>
            <a:pPr indent="-334327" lvl="0" marL="342900" rtl="0" algn="l">
              <a:lnSpc>
                <a:spcPct val="100000"/>
              </a:lnSpc>
              <a:spcBef>
                <a:spcPts val="592"/>
              </a:spcBef>
              <a:spcAft>
                <a:spcPts val="0"/>
              </a:spcAft>
              <a:buSzPct val="56250"/>
              <a:buChar char="•"/>
            </a:pPr>
            <a:r>
              <a:rPr lang="it-IT"/>
              <a:t>Diritti dei senza dimora </a:t>
            </a:r>
            <a:endParaRPr/>
          </a:p>
          <a:p>
            <a:pPr indent="-334327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it-IT"/>
              <a:t>Daspo</a:t>
            </a:r>
            <a:endParaRPr/>
          </a:p>
          <a:p>
            <a:pPr indent="-334327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it-IT"/>
              <a:t>Gioco d’azzardo/ sovraindebitamento finanziario  </a:t>
            </a:r>
            <a:endParaRPr/>
          </a:p>
          <a:p>
            <a:pPr indent="-334327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it-IT"/>
              <a:t>Prestanome apertura conti correnti/partite iva/ aziende ecc. </a:t>
            </a:r>
            <a:endParaRPr/>
          </a:p>
          <a:p>
            <a:pPr indent="-334327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it-IT"/>
              <a:t>Locazioni e diritto immobiliare</a:t>
            </a:r>
            <a:endParaRPr/>
          </a:p>
          <a:p>
            <a:pPr indent="-334327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it-IT"/>
              <a:t>Violenza di genere </a:t>
            </a:r>
            <a:endParaRPr/>
          </a:p>
          <a:p>
            <a:pPr indent="-334327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it-IT"/>
              <a:t>Diritto di famiglia  </a:t>
            </a:r>
            <a:endParaRPr/>
          </a:p>
          <a:p>
            <a:pPr indent="-334327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it-IT"/>
              <a:t>Diritti LGBTQI</a:t>
            </a:r>
            <a:endParaRPr/>
          </a:p>
          <a:p>
            <a:pPr indent="-334327" lvl="0" marL="3429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6250"/>
              <a:buChar char="•"/>
            </a:pPr>
            <a:r>
              <a:rPr lang="it-IT"/>
              <a:t>Diritti migranti 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gd05d1f97f8_0_5"/>
          <p:cNvSpPr txBox="1"/>
          <p:nvPr>
            <p:ph type="title"/>
          </p:nvPr>
        </p:nvSpPr>
        <p:spPr>
          <a:xfrm>
            <a:off x="457200" y="259288"/>
            <a:ext cx="8229600" cy="1143000"/>
          </a:xfrm>
          <a:prstGeom prst="rect">
            <a:avLst/>
          </a:prstGeom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it-IT"/>
              <a:t>Poveri Ma cittadini </a:t>
            </a:r>
            <a:endParaRPr/>
          </a:p>
        </p:txBody>
      </p:sp>
      <p:sp>
        <p:nvSpPr>
          <p:cNvPr id="137" name="Google Shape;137;gd05d1f97f8_0_5"/>
          <p:cNvSpPr txBox="1"/>
          <p:nvPr>
            <p:ph idx="1" type="body"/>
          </p:nvPr>
        </p:nvSpPr>
        <p:spPr>
          <a:xfrm>
            <a:off x="457200" y="1600200"/>
            <a:ext cx="8229600" cy="45261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360"/>
              </a:spcBef>
              <a:spcAft>
                <a:spcPts val="0"/>
              </a:spcAft>
              <a:buNone/>
            </a:pPr>
            <a:r>
              <a:rPr lang="it-IT"/>
              <a:t>A seconda del reddito della persona che chiederà la consulenza ci saranno delle possibilità di presa in carico e di pratiche garantite già accordate con gli avvocati che collaborano con lo sportello.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i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2021-03-04T15:00:23Z</dcterms:created>
  <dc:creator>Piazzalunga Roberto</dc:creator>
</cp:coreProperties>
</file>